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2" r:id="rId2"/>
    <p:sldId id="263" r:id="rId3"/>
    <p:sldId id="264" r:id="rId4"/>
    <p:sldId id="265" r:id="rId5"/>
    <p:sldId id="266" r:id="rId6"/>
    <p:sldId id="256" r:id="rId7"/>
    <p:sldId id="257" r:id="rId8"/>
    <p:sldId id="258" r:id="rId9"/>
    <p:sldId id="259" r:id="rId10"/>
    <p:sldId id="260" r:id="rId11"/>
    <p:sldId id="267" r:id="rId12"/>
    <p:sldId id="268" r:id="rId13"/>
    <p:sldId id="269" r:id="rId14"/>
    <p:sldId id="270" r:id="rId15"/>
    <p:sldId id="271" r:id="rId16"/>
    <p:sldId id="26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5"/>
    <p:restoredTop sz="94626"/>
  </p:normalViewPr>
  <p:slideViewPr>
    <p:cSldViewPr snapToGrid="0">
      <p:cViewPr varScale="1">
        <p:scale>
          <a:sx n="101" d="100"/>
          <a:sy n="101" d="100"/>
        </p:scale>
        <p:origin x="232"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8A6C8-F9B5-9949-9E84-2222A92A4996}" type="datetimeFigureOut">
              <a:rPr lang="en-US" smtClean="0"/>
              <a:t>4/4/23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B0B82-1783-D24A-ADF2-CBCCD6CBEF1C}" type="slidenum">
              <a:rPr lang="en-US" smtClean="0"/>
              <a:t>‹#›</a:t>
            </a:fld>
            <a:endParaRPr lang="en-US"/>
          </a:p>
        </p:txBody>
      </p:sp>
    </p:spTree>
    <p:extLst>
      <p:ext uri="{BB962C8B-B14F-4D97-AF65-F5344CB8AC3E}">
        <p14:creationId xmlns:p14="http://schemas.microsoft.com/office/powerpoint/2010/main" val="2508560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4fcba539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64fcba539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rgbClr val="434343"/>
                </a:solidFill>
                <a:latin typeface="Lato"/>
                <a:ea typeface="Lato"/>
                <a:cs typeface="Lato"/>
                <a:sym typeface="Lato"/>
              </a:rPr>
              <a:t>To realize this vision, Redwood City needs a 60,000 sq. ft. </a:t>
            </a:r>
            <a:r>
              <a:rPr lang="en" sz="1300" b="1">
                <a:solidFill>
                  <a:srgbClr val="434343"/>
                </a:solidFill>
                <a:latin typeface="Lato"/>
                <a:ea typeface="Lato"/>
                <a:cs typeface="Lato"/>
                <a:sym typeface="Lato"/>
              </a:rPr>
              <a:t>permanent arts space </a:t>
            </a:r>
            <a:r>
              <a:rPr lang="en" sz="1300">
                <a:solidFill>
                  <a:srgbClr val="434343"/>
                </a:solidFill>
                <a:latin typeface="Lato"/>
                <a:ea typeface="Lato"/>
                <a:cs typeface="Lato"/>
                <a:sym typeface="Lato"/>
              </a:rPr>
              <a:t>for every facet of our ideal arts center to become a reality.</a:t>
            </a:r>
            <a:endParaRPr sz="1300">
              <a:solidFill>
                <a:schemeClr val="dk2"/>
              </a:solidFill>
              <a:latin typeface="Lato"/>
              <a:ea typeface="Lato"/>
              <a:cs typeface="Lato"/>
              <a:sym typeface="Lato"/>
            </a:endParaRPr>
          </a:p>
          <a:p>
            <a:pPr marL="0" lvl="0" indent="0" algn="l" rtl="0">
              <a:spcBef>
                <a:spcPts val="16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649547cc5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649547cc5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649547cc58_5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649547cc58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649547cc58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649547cc58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sure that sentence sounds right, creatives as a noun?</a:t>
            </a:r>
            <a:endParaRPr/>
          </a:p>
          <a:p>
            <a:pPr marL="0" lvl="0" indent="0" algn="l" rtl="0">
              <a:spcBef>
                <a:spcPts val="0"/>
              </a:spcBef>
              <a:spcAft>
                <a:spcPts val="0"/>
              </a:spcAft>
              <a:buNone/>
            </a:pPr>
            <a:r>
              <a:rPr lang="en"/>
              <a:t>Perhaps the sentence can be reworded, example:</a:t>
            </a:r>
            <a:endParaRPr/>
          </a:p>
          <a:p>
            <a:pPr marL="0" lvl="0" indent="0" algn="l" rtl="0">
              <a:lnSpc>
                <a:spcPct val="114000"/>
              </a:lnSpc>
              <a:spcBef>
                <a:spcPts val="1000"/>
              </a:spcBef>
              <a:spcAft>
                <a:spcPts val="0"/>
              </a:spcAft>
              <a:buClr>
                <a:schemeClr val="dk1"/>
              </a:buClr>
              <a:buSzPts val="1100"/>
              <a:buFont typeface="Arial"/>
              <a:buNone/>
            </a:pPr>
            <a:r>
              <a:rPr lang="en" sz="1400">
                <a:solidFill>
                  <a:schemeClr val="dk2"/>
                </a:solidFill>
                <a:latin typeface="Lato"/>
                <a:ea typeface="Lato"/>
                <a:cs typeface="Lato"/>
                <a:sym typeface="Lato"/>
              </a:rPr>
              <a:t>A Center for Creativity in Redwood City, that makes the arts accessible to everyone and maintains affordable costs for all levels of creative individuals, benefits the area both culturally and economically.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bb4b62c80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7bb4b62c8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bb4b62c80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bb4b62c80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4fcba5395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4fcba539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bd310e096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bd310e09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added the text above by combining several other versions, edit at will.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2a787d79b0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2a787d79b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2a787d79b0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2a787d79b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We focus on 3 main strategies that interweave throughout our programs: Strengthening People. Strengthening Organizations, Strengthening Communities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Our 3 themes also include Capacity Building, Cross-Sector Collaboration, Policy &amp; Advocacy</a:t>
            </a:r>
            <a:endParaRPr/>
          </a:p>
        </p:txBody>
      </p:sp>
      <p:sp>
        <p:nvSpPr>
          <p:cNvPr id="129" name="Google Shape;12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2a787d79b0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2a787d79b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2a787d79b0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2a787d79b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2a787d79b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2a787d79b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2a787d79b0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2a787d79b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4815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8409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2a787d79b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2a787d79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2a787d79b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2a787d79b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Arts Commission logo and new foundation logo and Art Bias logo</a:t>
            </a:r>
            <a:endParaRPr/>
          </a:p>
          <a:p>
            <a:pPr marL="0" lvl="0" indent="0" algn="l" rtl="0">
              <a:spcBef>
                <a:spcPts val="0"/>
              </a:spcBef>
              <a:spcAft>
                <a:spcPts val="0"/>
              </a:spcAft>
              <a:buNone/>
            </a:pPr>
            <a:r>
              <a:rPr lang="en"/>
              <a:t>Update date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3b413315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3b41331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marR="0" lvl="0" indent="0" algn="l" rtl="0">
              <a:lnSpc>
                <a:spcPct val="115000"/>
              </a:lnSpc>
              <a:spcBef>
                <a:spcPts val="0"/>
              </a:spcBef>
              <a:spcAft>
                <a:spcPts val="0"/>
              </a:spcAft>
              <a:buClr>
                <a:schemeClr val="dk1"/>
              </a:buClr>
              <a:buSzPts val="1100"/>
              <a:buFont typeface="Arial"/>
              <a:buNone/>
            </a:pPr>
            <a:endParaRPr sz="1400" b="1">
              <a:solidFill>
                <a:schemeClr val="dk2"/>
              </a:solidFill>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8F31-B731-D7E1-9784-60E0298DB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7A73A0-6987-BE62-B11C-B6E0901708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02F6AF-BFE7-A35E-E5B8-C33ECB0A652F}"/>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5" name="Footer Placeholder 4">
            <a:extLst>
              <a:ext uri="{FF2B5EF4-FFF2-40B4-BE49-F238E27FC236}">
                <a16:creationId xmlns:a16="http://schemas.microsoft.com/office/drawing/2014/main" id="{DAEF0DD6-E4FC-1039-24AF-FF153FF6FE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05A27-DF05-3C5D-4207-086C0B3C21F6}"/>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3768793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CC618-3D3C-97AE-352C-6C38D99277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DB6DE3-2FCB-4747-FF92-89ADB6836C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99DF-6CE5-DA47-8AF8-FA391E22204D}"/>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5" name="Footer Placeholder 4">
            <a:extLst>
              <a:ext uri="{FF2B5EF4-FFF2-40B4-BE49-F238E27FC236}">
                <a16:creationId xmlns:a16="http://schemas.microsoft.com/office/drawing/2014/main" id="{E04C50F3-48E1-D4BD-147C-15AD89796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7F794-04C4-F2EB-C985-1B4D76F047D1}"/>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2104867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2C2B2-9B6B-B742-EC51-333237494F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EEF0D8-2C29-2743-1CA1-FF6B478934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904E0-787A-6A36-61D9-F346569DF349}"/>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5" name="Footer Placeholder 4">
            <a:extLst>
              <a:ext uri="{FF2B5EF4-FFF2-40B4-BE49-F238E27FC236}">
                <a16:creationId xmlns:a16="http://schemas.microsoft.com/office/drawing/2014/main" id="{6C299168-8C6E-EB92-9B0C-463241249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5152B-4FDB-291A-29A7-8E1316952758}"/>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1770032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280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FF3A2-CDA0-0CB5-BE35-5BA84C00B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A96413-CEDA-B7C1-F5B0-5215081642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F8048-6C96-E454-A3DA-1B066C111B1F}"/>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5" name="Footer Placeholder 4">
            <a:extLst>
              <a:ext uri="{FF2B5EF4-FFF2-40B4-BE49-F238E27FC236}">
                <a16:creationId xmlns:a16="http://schemas.microsoft.com/office/drawing/2014/main" id="{7CF3F19D-F5F9-085A-E9A1-64AF07568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FEBB3-D68D-EF12-9A7B-F03E634AC538}"/>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2538138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9CA2-1642-7E21-F5BF-C8780E97C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3854CE-57EA-35DF-1A4E-9AA28A3D7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212E1A-646F-9654-D4D9-F54A2DEFC337}"/>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5" name="Footer Placeholder 4">
            <a:extLst>
              <a:ext uri="{FF2B5EF4-FFF2-40B4-BE49-F238E27FC236}">
                <a16:creationId xmlns:a16="http://schemas.microsoft.com/office/drawing/2014/main" id="{85DE3CF5-EA4D-66AD-6821-8074C9B17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E69CA-4653-9AFB-DD4A-BC0BAD2D36FB}"/>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270184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9949-5DB3-BFBE-96E0-801C585CBA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20171F-64DC-AD1C-7954-3CB934A5C7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AC854C-AC8D-3A89-0E54-67EB7EE94B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D4A785-F8B1-3C79-C0CD-5D307DB2D2B0}"/>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6" name="Footer Placeholder 5">
            <a:extLst>
              <a:ext uri="{FF2B5EF4-FFF2-40B4-BE49-F238E27FC236}">
                <a16:creationId xmlns:a16="http://schemas.microsoft.com/office/drawing/2014/main" id="{4CB56C71-C551-AB80-29BA-807440C2D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79908A-BB1C-6F83-F9C9-E893146D9152}"/>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241803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17BE-29E7-E27F-A57D-B197B0CCDA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F0399A-4814-A3A7-E60C-4191B89959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D5ACA6-7931-4B47-FA68-89F301FE17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E48D18-7ADD-E766-BE80-33114D83F6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85E57-69AF-9C04-0CE7-16766E90D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0EBD8F-E9F0-4C39-4654-356924BC5A8B}"/>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8" name="Footer Placeholder 7">
            <a:extLst>
              <a:ext uri="{FF2B5EF4-FFF2-40B4-BE49-F238E27FC236}">
                <a16:creationId xmlns:a16="http://schemas.microsoft.com/office/drawing/2014/main" id="{9D534656-1A41-483E-DD7C-5E1484C594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AC8529-A7BF-695D-99F2-CB868D7AB5CB}"/>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8331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091D-FCFE-2271-E5CA-FEC25ACB3D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3DCE65-25D7-756D-2AA3-D7FBCFC2F13F}"/>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4" name="Footer Placeholder 3">
            <a:extLst>
              <a:ext uri="{FF2B5EF4-FFF2-40B4-BE49-F238E27FC236}">
                <a16:creationId xmlns:a16="http://schemas.microsoft.com/office/drawing/2014/main" id="{83B4AC64-2AA3-8977-85FF-209D9183A2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4E6F1-7751-8D89-5ECD-FB8ABA0C2F75}"/>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137999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3F4744-29BA-EFA5-6053-B2BD6FBAD940}"/>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3" name="Footer Placeholder 2">
            <a:extLst>
              <a:ext uri="{FF2B5EF4-FFF2-40B4-BE49-F238E27FC236}">
                <a16:creationId xmlns:a16="http://schemas.microsoft.com/office/drawing/2014/main" id="{B4E86185-EAB0-E7AB-5A34-99F9A9E750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428C22-CCF6-FDBB-CEED-DA36F337F755}"/>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790430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86459-2B92-96C0-74C4-98CF913DB0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AE1D93-C7D9-365B-AB75-182E079973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FDC1E9-57B6-1F38-268B-A3D8FE691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81DDC5-2191-C910-7F31-BB05C4D8E4D9}"/>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6" name="Footer Placeholder 5">
            <a:extLst>
              <a:ext uri="{FF2B5EF4-FFF2-40B4-BE49-F238E27FC236}">
                <a16:creationId xmlns:a16="http://schemas.microsoft.com/office/drawing/2014/main" id="{B8696D17-CFF4-77C1-31AF-F24BC97B9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306B9-AF5D-CD75-3581-7A1D16571842}"/>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236735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96925-D8A5-8D03-86A7-9FC1C10C1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AE30CE-8AB0-24D4-D05D-82A89D0645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35C7FB-DCC4-FB93-6898-A03A4C3C3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EC816-2F90-51DD-3999-D4D4FC1E903F}"/>
              </a:ext>
            </a:extLst>
          </p:cNvPr>
          <p:cNvSpPr>
            <a:spLocks noGrp="1"/>
          </p:cNvSpPr>
          <p:nvPr>
            <p:ph type="dt" sz="half" idx="10"/>
          </p:nvPr>
        </p:nvSpPr>
        <p:spPr/>
        <p:txBody>
          <a:bodyPr/>
          <a:lstStyle/>
          <a:p>
            <a:fld id="{57996067-DB82-3844-94DB-A92173ACF4E8}" type="datetimeFigureOut">
              <a:rPr lang="en-US" smtClean="0"/>
              <a:t>4/4/23</a:t>
            </a:fld>
            <a:endParaRPr lang="en-US"/>
          </a:p>
        </p:txBody>
      </p:sp>
      <p:sp>
        <p:nvSpPr>
          <p:cNvPr id="6" name="Footer Placeholder 5">
            <a:extLst>
              <a:ext uri="{FF2B5EF4-FFF2-40B4-BE49-F238E27FC236}">
                <a16:creationId xmlns:a16="http://schemas.microsoft.com/office/drawing/2014/main" id="{78AF3E7D-C7A1-EBB4-CA20-4270CD107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D87FD6-CC62-D4EC-86D6-14830C933AB6}"/>
              </a:ext>
            </a:extLst>
          </p:cNvPr>
          <p:cNvSpPr>
            <a:spLocks noGrp="1"/>
          </p:cNvSpPr>
          <p:nvPr>
            <p:ph type="sldNum" sz="quarter" idx="12"/>
          </p:nvPr>
        </p:nvSpPr>
        <p:spPr/>
        <p:txBody>
          <a:bodyPr/>
          <a:lstStyle/>
          <a:p>
            <a:fld id="{794A15C1-FF5E-9E47-AC27-740E873FFEF0}" type="slidenum">
              <a:rPr lang="en-US" smtClean="0"/>
              <a:t>‹#›</a:t>
            </a:fld>
            <a:endParaRPr lang="en-US"/>
          </a:p>
        </p:txBody>
      </p:sp>
    </p:spTree>
    <p:extLst>
      <p:ext uri="{BB962C8B-B14F-4D97-AF65-F5344CB8AC3E}">
        <p14:creationId xmlns:p14="http://schemas.microsoft.com/office/powerpoint/2010/main" val="2344607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F5E85-EB17-8C7A-C151-437736B847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BDAEA5-7D03-FD44-62F5-CE4BF3D93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EB410A-54AA-4321-2189-A51325C72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96067-DB82-3844-94DB-A92173ACF4E8}" type="datetimeFigureOut">
              <a:rPr lang="en-US" smtClean="0"/>
              <a:t>4/4/23</a:t>
            </a:fld>
            <a:endParaRPr lang="en-US"/>
          </a:p>
        </p:txBody>
      </p:sp>
      <p:sp>
        <p:nvSpPr>
          <p:cNvPr id="5" name="Footer Placeholder 4">
            <a:extLst>
              <a:ext uri="{FF2B5EF4-FFF2-40B4-BE49-F238E27FC236}">
                <a16:creationId xmlns:a16="http://schemas.microsoft.com/office/drawing/2014/main" id="{321BA1D7-8A29-7BE4-1A1A-8BD993D95E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CD3A4D-0A21-0F2C-9ADB-EEC47A082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A15C1-FF5E-9E47-AC27-740E873FFEF0}" type="slidenum">
              <a:rPr lang="en-US" smtClean="0"/>
              <a:t>‹#›</a:t>
            </a:fld>
            <a:endParaRPr lang="en-US"/>
          </a:p>
        </p:txBody>
      </p:sp>
    </p:spTree>
    <p:extLst>
      <p:ext uri="{BB962C8B-B14F-4D97-AF65-F5344CB8AC3E}">
        <p14:creationId xmlns:p14="http://schemas.microsoft.com/office/powerpoint/2010/main" val="226273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rwccfc.or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rwccfc.org/"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hyperlink" Target="https://www.americansforthearts.org/socialimpact"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hyperlink" Target="https://www.americansfortheart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hyperlink" Target="https://www.rwccfc.or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hyperlink" Target="https://www.rwccfc.org/"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hyperlink" Target="https://www.rwccfc.org/"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hyperlink" Target="https://www.rwccfc.org/"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s://www.rwccfc.org/"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hyperlink" Target="https://www.rwccfc.org/"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
          <p:cNvSpPr txBox="1"/>
          <p:nvPr/>
        </p:nvSpPr>
        <p:spPr>
          <a:xfrm>
            <a:off x="3833447" y="5323698"/>
            <a:ext cx="2296000" cy="66693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1867">
                <a:solidFill>
                  <a:schemeClr val="lt1"/>
                </a:solidFill>
                <a:latin typeface="Calibri"/>
                <a:ea typeface="Calibri"/>
                <a:cs typeface="Calibri"/>
                <a:sym typeface="Calibri"/>
              </a:rPr>
              <a:t>76 People Clicked On the Email </a:t>
            </a:r>
            <a:endParaRPr sz="1467">
              <a:solidFill>
                <a:srgbClr val="000000"/>
              </a:solidFill>
              <a:latin typeface="Arial"/>
              <a:ea typeface="Arial"/>
              <a:cs typeface="Arial"/>
              <a:sym typeface="Arial"/>
            </a:endParaRPr>
          </a:p>
        </p:txBody>
      </p:sp>
      <p:sp>
        <p:nvSpPr>
          <p:cNvPr id="120" name="Google Shape;120;p1"/>
          <p:cNvSpPr/>
          <p:nvPr/>
        </p:nvSpPr>
        <p:spPr>
          <a:xfrm>
            <a:off x="-133" y="200"/>
            <a:ext cx="12192000" cy="6858000"/>
          </a:xfrm>
          <a:prstGeom prst="rect">
            <a:avLst/>
          </a:prstGeom>
          <a:gradFill>
            <a:gsLst>
              <a:gs pos="0">
                <a:srgbClr val="5F5F98"/>
              </a:gs>
              <a:gs pos="99000">
                <a:srgbClr val="FFFFFF"/>
              </a:gs>
              <a:gs pos="100000">
                <a:srgbClr val="FFFFFF"/>
              </a:gs>
            </a:gsLst>
            <a:lin ang="16200038" scaled="0"/>
          </a:gradFill>
          <a:ln w="12700" cap="flat" cmpd="sng">
            <a:solidFill>
              <a:schemeClr val="lt1"/>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Calibri"/>
              <a:ea typeface="Calibri"/>
              <a:cs typeface="Calibri"/>
              <a:sym typeface="Calibri"/>
            </a:endParaRPr>
          </a:p>
        </p:txBody>
      </p:sp>
      <p:pic>
        <p:nvPicPr>
          <p:cNvPr id="1026" name="Picture 2" descr="Arts &amp; Culture Thrive Action Group (TAG): Creative Advocacy for Creative Arts">
            <a:extLst>
              <a:ext uri="{FF2B5EF4-FFF2-40B4-BE49-F238E27FC236}">
                <a16:creationId xmlns:a16="http://schemas.microsoft.com/office/drawing/2014/main" id="{DBAFA38F-7014-81E3-DDA0-9F6CAB874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7906-4A0D-57B7-CBF0-DA0C374BEBA7}"/>
              </a:ext>
            </a:extLst>
          </p:cNvPr>
          <p:cNvSpPr>
            <a:spLocks noGrp="1"/>
          </p:cNvSpPr>
          <p:nvPr>
            <p:ph type="title"/>
          </p:nvPr>
        </p:nvSpPr>
        <p:spPr>
          <a:xfrm>
            <a:off x="838200" y="365125"/>
            <a:ext cx="10515600" cy="676275"/>
          </a:xfrm>
        </p:spPr>
        <p:txBody>
          <a:bodyPr>
            <a:normAutofit/>
          </a:bodyPr>
          <a:lstStyle/>
          <a:p>
            <a:pPr algn="ctr"/>
            <a:r>
              <a:rPr lang="en-US" sz="28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TIPS AND TRICKS TO SUCCESSFUL ADVOCACY WITH ELECTEDS</a:t>
            </a:r>
            <a:endParaRPr lang="en-US" sz="2800" dirty="0"/>
          </a:p>
        </p:txBody>
      </p:sp>
      <p:sp>
        <p:nvSpPr>
          <p:cNvPr id="3" name="Content Placeholder 2">
            <a:extLst>
              <a:ext uri="{FF2B5EF4-FFF2-40B4-BE49-F238E27FC236}">
                <a16:creationId xmlns:a16="http://schemas.microsoft.com/office/drawing/2014/main" id="{B60AF86A-E665-CA30-9F43-0952CC735743}"/>
              </a:ext>
            </a:extLst>
          </p:cNvPr>
          <p:cNvSpPr>
            <a:spLocks noGrp="1"/>
          </p:cNvSpPr>
          <p:nvPr>
            <p:ph idx="1"/>
          </p:nvPr>
        </p:nvSpPr>
        <p:spPr>
          <a:xfrm>
            <a:off x="838200" y="1041399"/>
            <a:ext cx="10680700" cy="5451475"/>
          </a:xfrm>
        </p:spPr>
        <p:txBody>
          <a:bodyPr>
            <a:normAutofit/>
          </a:bodyPr>
          <a:lstStyle/>
          <a:p>
            <a:pPr marL="0" marR="0" indent="0">
              <a:lnSpc>
                <a:spcPct val="115000"/>
              </a:lnSpc>
              <a:spcBef>
                <a:spcPts val="0"/>
              </a:spcBef>
              <a:spcAft>
                <a:spcPts val="0"/>
              </a:spcAft>
              <a:buNone/>
            </a:pPr>
            <a:r>
              <a:rPr lang="en-US" sz="19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HOMEWORK</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900" b="1"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Find out on which committees the Elected serves</a:t>
            </a: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(on their website): are they committees with connections to arts/culture and the creativity economy? If so, great…</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5138" marR="0" lvl="0" indent="-163513">
              <a:lnSpc>
                <a:spcPct val="115000"/>
              </a:lnSpc>
              <a:spcBef>
                <a:spcPts val="0"/>
              </a:spcBef>
              <a:spcAft>
                <a:spcPts val="0"/>
              </a:spcAft>
            </a:pP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If not, </a:t>
            </a:r>
            <a:r>
              <a:rPr lang="en-US" sz="1900" b="1"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make the connection </a:t>
            </a:r>
            <a:r>
              <a:rPr lang="en-US" sz="1900" b="1" i="1"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for them</a:t>
            </a: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I.e., Travel industry relies on arts and culture to provide creative and cultural destinations; educational institutions rely on arts/culture ed teachers.</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5138" marR="0" lvl="0" indent="-163513">
              <a:lnSpc>
                <a:spcPct val="115000"/>
              </a:lnSpc>
              <a:spcBef>
                <a:spcPts val="0"/>
              </a:spcBef>
              <a:spcAft>
                <a:spcPts val="0"/>
              </a:spcAft>
            </a:pPr>
            <a:r>
              <a:rPr lang="en-US" sz="1900" b="1"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Data and statistics</a:t>
            </a: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are available on the bi-annual Otis Report on the Creative Economy</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5138" marR="0" lvl="0" indent="-163513">
              <a:lnSpc>
                <a:spcPct val="115000"/>
              </a:lnSpc>
              <a:spcBef>
                <a:spcPts val="0"/>
              </a:spcBef>
              <a:spcAft>
                <a:spcPts val="0"/>
              </a:spcAft>
            </a:pPr>
            <a:r>
              <a:rPr lang="en-US" sz="1900" b="1"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Prepare stories</a:t>
            </a: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stats are great, particularly when it comes to dollars for A/C – but personal stories about people and organizations in their district are extremely.</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5138" marR="0" lvl="0" indent="-163513">
              <a:lnSpc>
                <a:spcPct val="115000"/>
              </a:lnSpc>
              <a:spcBef>
                <a:spcPts val="0"/>
              </a:spcBef>
              <a:spcAft>
                <a:spcPts val="0"/>
              </a:spcAft>
            </a:pPr>
            <a:r>
              <a:rPr lang="en-US" sz="1900" b="1"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Keep your ask to 1 or 2</a:t>
            </a: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Courier New" panose="02070309020205020404" pitchFamily="49" charset="0"/>
              <a:buChar char="o"/>
            </a:pP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Unless you are well acquainted with the Elected, you are likely to be scheduled to meet with a Legislative Aid or District Director.</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690563" marR="0" lvl="0" indent="-339725">
              <a:lnSpc>
                <a:spcPct val="115000"/>
              </a:lnSpc>
              <a:spcBef>
                <a:spcPts val="0"/>
              </a:spcBef>
              <a:spcAft>
                <a:spcPts val="0"/>
              </a:spcAft>
            </a:pP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It is standard practice. It is a bonus if you meet the Elected personally.</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690563" marR="0" lvl="0" indent="-339725">
              <a:lnSpc>
                <a:spcPct val="115000"/>
              </a:lnSpc>
              <a:spcBef>
                <a:spcPts val="0"/>
              </a:spcBef>
              <a:spcAft>
                <a:spcPts val="0"/>
              </a:spcAft>
            </a:pP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Be ready with stats and stories. </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9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FOLLOW UP:</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5138" marR="0" lvl="0" indent="-227013">
              <a:lnSpc>
                <a:spcPct val="115000"/>
              </a:lnSpc>
              <a:spcBef>
                <a:spcPts val="0"/>
              </a:spcBef>
              <a:spcAft>
                <a:spcPts val="0"/>
              </a:spcAft>
              <a:buFont typeface="Courier New" panose="02070309020205020404" pitchFamily="49" charset="0"/>
              <a:buChar char="o"/>
            </a:pPr>
            <a:r>
              <a:rPr lang="en-US" sz="1900" b="1"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Follow up</a:t>
            </a:r>
            <a:r>
              <a:rPr lang="en-US" sz="19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with a thank you LETTER (not email, not card)</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pPr marL="465138" marR="0" lvl="0" indent="-227013">
              <a:lnSpc>
                <a:spcPct val="115000"/>
              </a:lnSpc>
              <a:spcBef>
                <a:spcPts val="0"/>
              </a:spcBef>
              <a:spcAft>
                <a:spcPts val="0"/>
              </a:spcAft>
              <a:buFont typeface="Courier New" panose="02070309020205020404" pitchFamily="49" charset="0"/>
              <a:buChar char="o"/>
            </a:pPr>
            <a:r>
              <a:rPr lang="en-US" sz="1900" b="1"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Keep in touch!</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95614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a:hlinkClick r:id="rId3"/>
          </p:cNvPr>
          <p:cNvPicPr preferRelativeResize="0"/>
          <p:nvPr/>
        </p:nvPicPr>
        <p:blipFill>
          <a:blip r:embed="rId4">
            <a:alphaModFix/>
          </a:blip>
          <a:stretch>
            <a:fillRect/>
          </a:stretch>
        </p:blipFill>
        <p:spPr>
          <a:xfrm>
            <a:off x="671967" y="1126033"/>
            <a:ext cx="10848067" cy="2039400"/>
          </a:xfrm>
          <a:prstGeom prst="rect">
            <a:avLst/>
          </a:prstGeom>
          <a:noFill/>
          <a:ln>
            <a:noFill/>
          </a:ln>
        </p:spPr>
      </p:pic>
      <p:sp>
        <p:nvSpPr>
          <p:cNvPr id="55" name="Google Shape;55;p13"/>
          <p:cNvSpPr txBox="1"/>
          <p:nvPr/>
        </p:nvSpPr>
        <p:spPr>
          <a:xfrm>
            <a:off x="561100" y="3701067"/>
            <a:ext cx="7238000" cy="1477287"/>
          </a:xfrm>
          <a:prstGeom prst="rect">
            <a:avLst/>
          </a:prstGeom>
          <a:noFill/>
          <a:ln>
            <a:noFill/>
          </a:ln>
        </p:spPr>
        <p:txBody>
          <a:bodyPr spcFirstLastPara="1" wrap="square" lIns="121900" tIns="121900" rIns="121900" bIns="121900" anchor="t" anchorCtr="0">
            <a:spAutoFit/>
          </a:bodyPr>
          <a:lstStyle/>
          <a:p>
            <a:r>
              <a:rPr lang="en" sz="4000">
                <a:latin typeface="Calibri"/>
                <a:ea typeface="Calibri"/>
                <a:cs typeface="Calibri"/>
                <a:sym typeface="Calibri"/>
              </a:rPr>
              <a:t>Kent Manske</a:t>
            </a:r>
            <a:endParaRPr sz="4000">
              <a:latin typeface="Calibri"/>
              <a:ea typeface="Calibri"/>
              <a:cs typeface="Calibri"/>
              <a:sym typeface="Calibri"/>
            </a:endParaRPr>
          </a:p>
          <a:p>
            <a:r>
              <a:rPr lang="en" sz="4000">
                <a:latin typeface="Calibri"/>
                <a:ea typeface="Calibri"/>
                <a:cs typeface="Calibri"/>
                <a:sym typeface="Calibri"/>
              </a:rPr>
              <a:t>Susie Peyton</a:t>
            </a:r>
            <a:endParaRPr sz="4667">
              <a:solidFill>
                <a:srgbClr val="3D85C6"/>
              </a:solidFill>
              <a:latin typeface="Calibri"/>
              <a:ea typeface="Calibri"/>
              <a:cs typeface="Calibri"/>
              <a:sym typeface="Calibri"/>
            </a:endParaRPr>
          </a:p>
        </p:txBody>
      </p:sp>
      <p:sp>
        <p:nvSpPr>
          <p:cNvPr id="56" name="Google Shape;56;p13"/>
          <p:cNvSpPr txBox="1"/>
          <p:nvPr/>
        </p:nvSpPr>
        <p:spPr>
          <a:xfrm>
            <a:off x="561100" y="5077733"/>
            <a:ext cx="4561600" cy="964391"/>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4667">
                <a:solidFill>
                  <a:srgbClr val="3D85C6"/>
                </a:solidFill>
                <a:latin typeface="Calibri"/>
                <a:ea typeface="Calibri"/>
                <a:cs typeface="Calibri"/>
                <a:sym typeface="Calibri"/>
              </a:rPr>
              <a:t>rwccfc.org</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a:hlinkClick r:id="rId3"/>
          </p:cNvPr>
          <p:cNvPicPr preferRelativeResize="0"/>
          <p:nvPr/>
        </p:nvPicPr>
        <p:blipFill>
          <a:blip r:embed="rId4">
            <a:alphaModFix/>
          </a:blip>
          <a:stretch>
            <a:fillRect/>
          </a:stretch>
        </p:blipFill>
        <p:spPr>
          <a:xfrm>
            <a:off x="671967" y="1126033"/>
            <a:ext cx="10848067" cy="2039400"/>
          </a:xfrm>
          <a:prstGeom prst="rect">
            <a:avLst/>
          </a:prstGeom>
          <a:noFill/>
          <a:ln>
            <a:noFill/>
          </a:ln>
        </p:spPr>
      </p:pic>
      <p:sp>
        <p:nvSpPr>
          <p:cNvPr id="62" name="Google Shape;62;p14"/>
          <p:cNvSpPr txBox="1"/>
          <p:nvPr/>
        </p:nvSpPr>
        <p:spPr>
          <a:xfrm>
            <a:off x="561100" y="4209067"/>
            <a:ext cx="11373600" cy="1764610"/>
          </a:xfrm>
          <a:prstGeom prst="rect">
            <a:avLst/>
          </a:prstGeom>
          <a:noFill/>
          <a:ln>
            <a:noFill/>
          </a:ln>
        </p:spPr>
        <p:txBody>
          <a:bodyPr spcFirstLastPara="1" wrap="square" lIns="121900" tIns="121900" rIns="121900" bIns="121900" anchor="t" anchorCtr="0">
            <a:spAutoFit/>
          </a:bodyPr>
          <a:lstStyle/>
          <a:p>
            <a:r>
              <a:rPr lang="en" sz="5200" b="1">
                <a:solidFill>
                  <a:srgbClr val="6FA8DC"/>
                </a:solidFill>
                <a:latin typeface="Calibri"/>
                <a:ea typeface="Calibri"/>
                <a:cs typeface="Calibri"/>
                <a:sym typeface="Calibri"/>
              </a:rPr>
              <a:t>2012</a:t>
            </a:r>
            <a:r>
              <a:rPr lang="en" sz="5200">
                <a:latin typeface="Calibri"/>
                <a:ea typeface="Calibri"/>
                <a:cs typeface="Calibri"/>
                <a:sym typeface="Calibri"/>
              </a:rPr>
              <a:t>    2019</a:t>
            </a:r>
            <a:r>
              <a:rPr lang="en" sz="5200">
                <a:solidFill>
                  <a:schemeClr val="dk1"/>
                </a:solidFill>
                <a:latin typeface="Calibri"/>
                <a:ea typeface="Calibri"/>
                <a:cs typeface="Calibri"/>
                <a:sym typeface="Calibri"/>
              </a:rPr>
              <a:t>    </a:t>
            </a:r>
            <a:r>
              <a:rPr lang="en" sz="5200">
                <a:latin typeface="Calibri"/>
                <a:ea typeface="Calibri"/>
                <a:cs typeface="Calibri"/>
                <a:sym typeface="Calibri"/>
              </a:rPr>
              <a:t>2020</a:t>
            </a:r>
            <a:r>
              <a:rPr lang="en" sz="5200">
                <a:solidFill>
                  <a:schemeClr val="dk1"/>
                </a:solidFill>
                <a:latin typeface="Calibri"/>
                <a:ea typeface="Calibri"/>
                <a:cs typeface="Calibri"/>
                <a:sym typeface="Calibri"/>
              </a:rPr>
              <a:t>    2021</a:t>
            </a:r>
            <a:r>
              <a:rPr lang="en" sz="4000">
                <a:solidFill>
                  <a:schemeClr val="dk1"/>
                </a:solidFill>
                <a:latin typeface="Calibri"/>
                <a:ea typeface="Calibri"/>
                <a:cs typeface="Calibri"/>
                <a:sym typeface="Calibri"/>
              </a:rPr>
              <a:t>    </a:t>
            </a:r>
            <a:r>
              <a:rPr lang="en" sz="5200">
                <a:solidFill>
                  <a:schemeClr val="dk1"/>
                </a:solidFill>
                <a:latin typeface="Calibri"/>
                <a:ea typeface="Calibri"/>
                <a:cs typeface="Calibri"/>
                <a:sym typeface="Calibri"/>
              </a:rPr>
              <a:t>2022    2023</a:t>
            </a:r>
            <a:r>
              <a:rPr lang="en" sz="4000">
                <a:latin typeface="Calibri"/>
                <a:ea typeface="Calibri"/>
                <a:cs typeface="Calibri"/>
                <a:sym typeface="Calibri"/>
              </a:rPr>
              <a:t>    </a:t>
            </a:r>
            <a:endParaRPr sz="4000">
              <a:latin typeface="Calibri"/>
              <a:ea typeface="Calibri"/>
              <a:cs typeface="Calibri"/>
              <a:sym typeface="Calibri"/>
            </a:endParaRPr>
          </a:p>
          <a:p>
            <a:endParaRPr sz="4667">
              <a:solidFill>
                <a:srgbClr val="3D85C6"/>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0" y="108600"/>
            <a:ext cx="12192000" cy="1305200"/>
          </a:xfrm>
          <a:prstGeom prst="rect">
            <a:avLst/>
          </a:prstGeom>
        </p:spPr>
        <p:txBody>
          <a:bodyPr spcFirstLastPara="1" vert="horz" wrap="square" lIns="121900" tIns="121900" rIns="121900" bIns="121900" rtlCol="0" anchor="b" anchorCtr="0">
            <a:noAutofit/>
          </a:bodyPr>
          <a:lstStyle/>
          <a:p>
            <a:pPr>
              <a:spcBef>
                <a:spcPts val="0"/>
              </a:spcBef>
            </a:pPr>
            <a:r>
              <a:rPr lang="en" sz="4800" b="1">
                <a:latin typeface="Raleway"/>
                <a:ea typeface="Raleway"/>
                <a:cs typeface="Raleway"/>
                <a:sym typeface="Raleway"/>
              </a:rPr>
              <a:t>Center for Creativity</a:t>
            </a:r>
            <a:br>
              <a:rPr lang="en">
                <a:latin typeface="Raleway"/>
                <a:ea typeface="Raleway"/>
                <a:cs typeface="Raleway"/>
                <a:sym typeface="Raleway"/>
              </a:rPr>
            </a:br>
            <a:r>
              <a:rPr lang="en" sz="2400">
                <a:latin typeface="Raleway"/>
                <a:ea typeface="Raleway"/>
                <a:cs typeface="Raleway"/>
                <a:sym typeface="Raleway"/>
              </a:rPr>
              <a:t>Vision and Opportunity in Redwood City</a:t>
            </a:r>
            <a:endParaRPr sz="2400">
              <a:latin typeface="Raleway"/>
              <a:ea typeface="Raleway"/>
              <a:cs typeface="Raleway"/>
              <a:sym typeface="Raleway"/>
            </a:endParaRPr>
          </a:p>
        </p:txBody>
      </p:sp>
      <p:sp>
        <p:nvSpPr>
          <p:cNvPr id="68" name="Google Shape;68;p15"/>
          <p:cNvSpPr txBox="1">
            <a:spLocks noGrp="1"/>
          </p:cNvSpPr>
          <p:nvPr>
            <p:ph type="subTitle" idx="1"/>
          </p:nvPr>
        </p:nvSpPr>
        <p:spPr>
          <a:xfrm>
            <a:off x="214467" y="4670367"/>
            <a:ext cx="10461600" cy="721600"/>
          </a:xfrm>
          <a:prstGeom prst="rect">
            <a:avLst/>
          </a:prstGeom>
        </p:spPr>
        <p:txBody>
          <a:bodyPr spcFirstLastPara="1" vert="horz" wrap="square" lIns="121900" tIns="121900" rIns="121900" bIns="121900" rtlCol="0" anchor="t" anchorCtr="0">
            <a:noAutofit/>
          </a:bodyPr>
          <a:lstStyle/>
          <a:p>
            <a:pPr algn="l">
              <a:spcBef>
                <a:spcPts val="0"/>
              </a:spcBef>
            </a:pPr>
            <a:r>
              <a:rPr lang="en" sz="1867">
                <a:solidFill>
                  <a:srgbClr val="434343"/>
                </a:solidFill>
                <a:latin typeface="Lato"/>
                <a:ea typeface="Lato"/>
                <a:cs typeface="Lato"/>
                <a:sym typeface="Lato"/>
              </a:rPr>
              <a:t>Presented by Redwood City Parks &amp; Arts Foundation, Art Bias, the Redwood City Arts Commission</a:t>
            </a:r>
            <a:br>
              <a:rPr lang="en" sz="1867">
                <a:solidFill>
                  <a:srgbClr val="434343"/>
                </a:solidFill>
                <a:latin typeface="Lato"/>
                <a:ea typeface="Lato"/>
                <a:cs typeface="Lato"/>
                <a:sym typeface="Lato"/>
              </a:rPr>
            </a:br>
            <a:r>
              <a:rPr lang="en" sz="1867">
                <a:solidFill>
                  <a:srgbClr val="434343"/>
                </a:solidFill>
                <a:latin typeface="Lato"/>
                <a:ea typeface="Lato"/>
                <a:cs typeface="Lato"/>
                <a:sym typeface="Lato"/>
              </a:rPr>
              <a:t>in collaboration with ARTS RWC</a:t>
            </a:r>
            <a:endParaRPr sz="1867">
              <a:solidFill>
                <a:srgbClr val="434343"/>
              </a:solidFill>
              <a:latin typeface="Lato"/>
              <a:ea typeface="Lato"/>
              <a:cs typeface="Lato"/>
              <a:sym typeface="Lato"/>
            </a:endParaRPr>
          </a:p>
          <a:p>
            <a:pPr algn="l">
              <a:spcBef>
                <a:spcPts val="0"/>
              </a:spcBef>
            </a:pPr>
            <a:endParaRPr sz="1867">
              <a:solidFill>
                <a:srgbClr val="434343"/>
              </a:solidFill>
              <a:latin typeface="Lato"/>
              <a:ea typeface="Lato"/>
              <a:cs typeface="Lato"/>
              <a:sym typeface="Lato"/>
            </a:endParaRPr>
          </a:p>
          <a:p>
            <a:pPr algn="l">
              <a:spcBef>
                <a:spcPts val="0"/>
              </a:spcBef>
            </a:pPr>
            <a:endParaRPr sz="1867">
              <a:solidFill>
                <a:srgbClr val="434343"/>
              </a:solidFill>
              <a:latin typeface="Lato"/>
              <a:ea typeface="Lato"/>
              <a:cs typeface="Lato"/>
              <a:sym typeface="Lato"/>
            </a:endParaRPr>
          </a:p>
          <a:p>
            <a:pPr algn="l">
              <a:spcBef>
                <a:spcPts val="0"/>
              </a:spcBef>
            </a:pPr>
            <a:endParaRPr sz="1867">
              <a:solidFill>
                <a:srgbClr val="434343"/>
              </a:solidFill>
              <a:latin typeface="Lato"/>
              <a:ea typeface="Lato"/>
              <a:cs typeface="Lato"/>
              <a:sym typeface="Lato"/>
            </a:endParaRPr>
          </a:p>
          <a:p>
            <a:pPr algn="l">
              <a:spcBef>
                <a:spcPts val="0"/>
              </a:spcBef>
            </a:pPr>
            <a:r>
              <a:rPr lang="en" sz="1467">
                <a:solidFill>
                  <a:srgbClr val="434343"/>
                </a:solidFill>
                <a:latin typeface="Lato"/>
                <a:ea typeface="Lato"/>
                <a:cs typeface="Lato"/>
                <a:sym typeface="Lato"/>
              </a:rPr>
              <a:t>1 January 2021</a:t>
            </a:r>
            <a:endParaRPr sz="1467">
              <a:solidFill>
                <a:srgbClr val="434343"/>
              </a:solidFill>
              <a:latin typeface="Lato"/>
              <a:ea typeface="Lato"/>
              <a:cs typeface="Lato"/>
              <a:sym typeface="Lato"/>
            </a:endParaRPr>
          </a:p>
        </p:txBody>
      </p:sp>
      <p:pic>
        <p:nvPicPr>
          <p:cNvPr id="69" name="Google Shape;69;p15" descr="IMG_2678.JPG"/>
          <p:cNvPicPr preferRelativeResize="0"/>
          <p:nvPr/>
        </p:nvPicPr>
        <p:blipFill rotWithShape="1">
          <a:blip r:embed="rId3">
            <a:alphaModFix/>
          </a:blip>
          <a:srcRect l="517" t="18866" r="1806" b="20972"/>
          <a:stretch/>
        </p:blipFill>
        <p:spPr>
          <a:xfrm>
            <a:off x="214467" y="1601101"/>
            <a:ext cx="2782003" cy="3045935"/>
          </a:xfrm>
          <a:prstGeom prst="rect">
            <a:avLst/>
          </a:prstGeom>
          <a:noFill/>
          <a:ln w="9525" cap="flat" cmpd="sng">
            <a:solidFill>
              <a:srgbClr val="FFFFFF"/>
            </a:solidFill>
            <a:prstDash val="solid"/>
            <a:round/>
            <a:headEnd type="none" w="sm" len="sm"/>
            <a:tailEnd type="none" w="sm" len="sm"/>
          </a:ln>
        </p:spPr>
      </p:pic>
      <p:pic>
        <p:nvPicPr>
          <p:cNvPr id="70" name="Google Shape;70;p15" descr="BestHeronDSC_8052.crop.72c.jpg"/>
          <p:cNvPicPr preferRelativeResize="0"/>
          <p:nvPr/>
        </p:nvPicPr>
        <p:blipFill rotWithShape="1">
          <a:blip r:embed="rId4">
            <a:alphaModFix/>
          </a:blip>
          <a:srcRect l="12018" t="1066" r="26192" b="1066"/>
          <a:stretch/>
        </p:blipFill>
        <p:spPr>
          <a:xfrm>
            <a:off x="9088567" y="1601101"/>
            <a:ext cx="2884899" cy="3045935"/>
          </a:xfrm>
          <a:prstGeom prst="rect">
            <a:avLst/>
          </a:prstGeom>
          <a:noFill/>
          <a:ln w="9525" cap="flat" cmpd="sng">
            <a:solidFill>
              <a:srgbClr val="FFFFFF"/>
            </a:solidFill>
            <a:prstDash val="solid"/>
            <a:round/>
            <a:headEnd type="none" w="sm" len="sm"/>
            <a:tailEnd type="none" w="sm" len="sm"/>
          </a:ln>
        </p:spPr>
      </p:pic>
      <p:pic>
        <p:nvPicPr>
          <p:cNvPr id="71" name="Google Shape;71;p15"/>
          <p:cNvPicPr preferRelativeResize="0"/>
          <p:nvPr/>
        </p:nvPicPr>
        <p:blipFill rotWithShape="1">
          <a:blip r:embed="rId5">
            <a:alphaModFix/>
          </a:blip>
          <a:srcRect l="3651" r="53030"/>
          <a:stretch/>
        </p:blipFill>
        <p:spPr>
          <a:xfrm>
            <a:off x="3145433" y="1601100"/>
            <a:ext cx="2782000" cy="3046000"/>
          </a:xfrm>
          <a:prstGeom prst="rect">
            <a:avLst/>
          </a:prstGeom>
          <a:noFill/>
          <a:ln>
            <a:noFill/>
          </a:ln>
        </p:spPr>
      </p:pic>
      <p:pic>
        <p:nvPicPr>
          <p:cNvPr id="72" name="Google Shape;72;p15"/>
          <p:cNvPicPr preferRelativeResize="0"/>
          <p:nvPr/>
        </p:nvPicPr>
        <p:blipFill rotWithShape="1">
          <a:blip r:embed="rId6">
            <a:alphaModFix/>
          </a:blip>
          <a:srcRect l="18086" r="18093"/>
          <a:stretch/>
        </p:blipFill>
        <p:spPr>
          <a:xfrm>
            <a:off x="6076400" y="1601134"/>
            <a:ext cx="2884899" cy="3045933"/>
          </a:xfrm>
          <a:prstGeom prst="rect">
            <a:avLst/>
          </a:prstGeom>
          <a:noFill/>
          <a:ln w="9525" cap="flat" cmpd="sng">
            <a:solidFill>
              <a:srgbClr val="FFFFFF"/>
            </a:solidFill>
            <a:prstDash val="solid"/>
            <a:round/>
            <a:headEnd type="none" w="sm" len="sm"/>
            <a:tailEnd type="none" w="sm" len="sm"/>
          </a:ln>
        </p:spPr>
      </p:pic>
      <p:pic>
        <p:nvPicPr>
          <p:cNvPr id="73" name="Google Shape;73;p15"/>
          <p:cNvPicPr preferRelativeResize="0"/>
          <p:nvPr/>
        </p:nvPicPr>
        <p:blipFill rotWithShape="1">
          <a:blip r:embed="rId7">
            <a:alphaModFix/>
          </a:blip>
          <a:srcRect t="2642" b="2651"/>
          <a:stretch/>
        </p:blipFill>
        <p:spPr>
          <a:xfrm>
            <a:off x="6629033" y="5431392"/>
            <a:ext cx="1553467" cy="903553"/>
          </a:xfrm>
          <a:prstGeom prst="rect">
            <a:avLst/>
          </a:prstGeom>
          <a:noFill/>
          <a:ln>
            <a:noFill/>
          </a:ln>
        </p:spPr>
      </p:pic>
      <p:pic>
        <p:nvPicPr>
          <p:cNvPr id="74" name="Google Shape;74;p15"/>
          <p:cNvPicPr preferRelativeResize="0"/>
          <p:nvPr/>
        </p:nvPicPr>
        <p:blipFill>
          <a:blip r:embed="rId8">
            <a:alphaModFix/>
          </a:blip>
          <a:stretch>
            <a:fillRect/>
          </a:stretch>
        </p:blipFill>
        <p:spPr>
          <a:xfrm>
            <a:off x="10034952" y="5349940"/>
            <a:ext cx="1870480" cy="1066453"/>
          </a:xfrm>
          <a:prstGeom prst="rect">
            <a:avLst/>
          </a:prstGeom>
          <a:noFill/>
          <a:ln>
            <a:noFill/>
          </a:ln>
        </p:spPr>
      </p:pic>
      <p:pic>
        <p:nvPicPr>
          <p:cNvPr id="75" name="Google Shape;75;p15"/>
          <p:cNvPicPr preferRelativeResize="0"/>
          <p:nvPr/>
        </p:nvPicPr>
        <p:blipFill>
          <a:blip r:embed="rId9">
            <a:alphaModFix/>
          </a:blip>
          <a:stretch>
            <a:fillRect/>
          </a:stretch>
        </p:blipFill>
        <p:spPr>
          <a:xfrm>
            <a:off x="8629241" y="5290367"/>
            <a:ext cx="1268576" cy="1185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body" idx="1"/>
          </p:nvPr>
        </p:nvSpPr>
        <p:spPr>
          <a:xfrm>
            <a:off x="174333" y="1636100"/>
            <a:ext cx="7485600" cy="50048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1733">
                <a:solidFill>
                  <a:srgbClr val="434343"/>
                </a:solidFill>
                <a:latin typeface="Lato"/>
                <a:ea typeface="Lato"/>
                <a:cs typeface="Lato"/>
                <a:sym typeface="Lato"/>
              </a:rPr>
              <a:t>Recent history:</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1993 - The Redwood City Art Center (now known as Art Bias)  </a:t>
            </a:r>
            <a:br>
              <a:rPr lang="en" sz="1733">
                <a:solidFill>
                  <a:srgbClr val="434343"/>
                </a:solidFill>
                <a:latin typeface="Lato"/>
                <a:ea typeface="Lato"/>
                <a:cs typeface="Lato"/>
                <a:sym typeface="Lato"/>
              </a:rPr>
            </a:br>
            <a:r>
              <a:rPr lang="en" sz="1733">
                <a:solidFill>
                  <a:srgbClr val="434343"/>
                </a:solidFill>
                <a:latin typeface="Lato"/>
                <a:ea typeface="Lato"/>
                <a:cs typeface="Lato"/>
                <a:sym typeface="Lato"/>
              </a:rPr>
              <a:t>was founded as artist studio space in downtown Redwood City, </a:t>
            </a:r>
            <a:br>
              <a:rPr lang="en" sz="1733">
                <a:solidFill>
                  <a:srgbClr val="434343"/>
                </a:solidFill>
                <a:latin typeface="Lato"/>
                <a:ea typeface="Lato"/>
                <a:cs typeface="Lato"/>
                <a:sym typeface="Lato"/>
              </a:rPr>
            </a:br>
            <a:r>
              <a:rPr lang="en" sz="1733">
                <a:solidFill>
                  <a:srgbClr val="434343"/>
                </a:solidFill>
                <a:latin typeface="Lato"/>
                <a:ea typeface="Lato"/>
                <a:cs typeface="Lato"/>
                <a:sym typeface="Lato"/>
              </a:rPr>
              <a:t>in 2015 it had to move to San Carlos where it currently provides </a:t>
            </a:r>
            <a:br>
              <a:rPr lang="en" sz="1733">
                <a:solidFill>
                  <a:srgbClr val="434343"/>
                </a:solidFill>
                <a:latin typeface="Lato"/>
                <a:ea typeface="Lato"/>
                <a:cs typeface="Lato"/>
                <a:sym typeface="Lato"/>
              </a:rPr>
            </a:br>
            <a:r>
              <a:rPr lang="en" sz="1733">
                <a:solidFill>
                  <a:srgbClr val="434343"/>
                </a:solidFill>
                <a:latin typeface="Lato"/>
                <a:ea typeface="Lato"/>
                <a:cs typeface="Lato"/>
                <a:sym typeface="Lato"/>
              </a:rPr>
              <a:t>studios for over 50 artists</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2006 - The City supported the launch of ART on the Square</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2008 - The City supported the downtown Phantom Galleries</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2010 -  ARTS RWC was formed, this is a collaborative forum of artists, art advocates and all those interested  in the arts</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2012 - The Redwood City Parks and Arts Foundation was founded</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2014 - Utility Box Mural Pilot program launched and followed by many other public art projects (murals, sculptures, shadow art and more)</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2016 - The City passed the Percent for Art Ordinance</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2018 - The City created the Public Arts Master Vision and changed the name of the Civics Cultural Commission to the Arts Commission</a:t>
            </a:r>
            <a:endParaRPr sz="1733">
              <a:solidFill>
                <a:srgbClr val="434343"/>
              </a:solidFill>
              <a:latin typeface="Lato"/>
              <a:ea typeface="Lato"/>
              <a:cs typeface="Lato"/>
              <a:sym typeface="Lato"/>
            </a:endParaRPr>
          </a:p>
          <a:p>
            <a:pPr marL="0" indent="0">
              <a:buNone/>
            </a:pPr>
            <a:endParaRPr sz="1733">
              <a:latin typeface="Lato"/>
              <a:ea typeface="Lato"/>
              <a:cs typeface="Lato"/>
              <a:sym typeface="Lato"/>
            </a:endParaRPr>
          </a:p>
          <a:p>
            <a:pPr marL="0" indent="0">
              <a:buNone/>
            </a:pPr>
            <a:endParaRPr sz="1733">
              <a:latin typeface="Lato"/>
              <a:ea typeface="Lato"/>
              <a:cs typeface="Lato"/>
              <a:sym typeface="Lato"/>
            </a:endParaRPr>
          </a:p>
          <a:p>
            <a:pPr marL="0" indent="0">
              <a:buNone/>
            </a:pPr>
            <a:endParaRPr sz="1733" b="1">
              <a:solidFill>
                <a:srgbClr val="FF0000"/>
              </a:solidFill>
              <a:latin typeface="Lato"/>
              <a:ea typeface="Lato"/>
              <a:cs typeface="Lato"/>
              <a:sym typeface="Lato"/>
            </a:endParaRPr>
          </a:p>
          <a:p>
            <a:pPr marL="0" indent="0">
              <a:buNone/>
            </a:pPr>
            <a:endParaRPr sz="1733" b="1">
              <a:latin typeface="Lato"/>
              <a:ea typeface="Lato"/>
              <a:cs typeface="Lato"/>
              <a:sym typeface="Lato"/>
            </a:endParaRPr>
          </a:p>
          <a:p>
            <a:pPr marL="0" indent="0">
              <a:spcBef>
                <a:spcPts val="2133"/>
              </a:spcBef>
              <a:spcAft>
                <a:spcPts val="2133"/>
              </a:spcAft>
              <a:buNone/>
            </a:pPr>
            <a:endParaRPr sz="1733">
              <a:latin typeface="Lato"/>
              <a:ea typeface="Lato"/>
              <a:cs typeface="Lato"/>
              <a:sym typeface="Lato"/>
            </a:endParaRPr>
          </a:p>
        </p:txBody>
      </p:sp>
      <p:pic>
        <p:nvPicPr>
          <p:cNvPr id="81" name="Google Shape;81;p16" descr="IMG_2238.JPG"/>
          <p:cNvPicPr preferRelativeResize="0"/>
          <p:nvPr/>
        </p:nvPicPr>
        <p:blipFill rotWithShape="1">
          <a:blip r:embed="rId3">
            <a:alphaModFix/>
          </a:blip>
          <a:srcRect b="32732"/>
          <a:stretch/>
        </p:blipFill>
        <p:spPr>
          <a:xfrm>
            <a:off x="7639811" y="1737701"/>
            <a:ext cx="3988491" cy="1224716"/>
          </a:xfrm>
          <a:prstGeom prst="rect">
            <a:avLst/>
          </a:prstGeom>
          <a:noFill/>
          <a:ln>
            <a:noFill/>
          </a:ln>
        </p:spPr>
      </p:pic>
      <p:pic>
        <p:nvPicPr>
          <p:cNvPr id="82" name="Google Shape;82;p16"/>
          <p:cNvPicPr preferRelativeResize="0"/>
          <p:nvPr/>
        </p:nvPicPr>
        <p:blipFill rotWithShape="1">
          <a:blip r:embed="rId4">
            <a:alphaModFix/>
          </a:blip>
          <a:srcRect l="1811" r="66904" b="4634"/>
          <a:stretch/>
        </p:blipFill>
        <p:spPr>
          <a:xfrm>
            <a:off x="10112247" y="3061777"/>
            <a:ext cx="1516048" cy="3528891"/>
          </a:xfrm>
          <a:prstGeom prst="rect">
            <a:avLst/>
          </a:prstGeom>
          <a:noFill/>
          <a:ln>
            <a:noFill/>
          </a:ln>
        </p:spPr>
      </p:pic>
      <p:pic>
        <p:nvPicPr>
          <p:cNvPr id="83" name="Google Shape;83;p16"/>
          <p:cNvPicPr preferRelativeResize="0"/>
          <p:nvPr/>
        </p:nvPicPr>
        <p:blipFill rotWithShape="1">
          <a:blip r:embed="rId5">
            <a:alphaModFix/>
          </a:blip>
          <a:srcRect l="10467" t="14986" r="13015" b="4225"/>
          <a:stretch/>
        </p:blipFill>
        <p:spPr>
          <a:xfrm>
            <a:off x="7639800" y="3061778"/>
            <a:ext cx="2319965" cy="3528887"/>
          </a:xfrm>
          <a:prstGeom prst="rect">
            <a:avLst/>
          </a:prstGeom>
          <a:noFill/>
          <a:ln>
            <a:noFill/>
          </a:ln>
        </p:spPr>
      </p:pic>
      <p:sp>
        <p:nvSpPr>
          <p:cNvPr id="84" name="Google Shape;84;p16"/>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Autofit/>
          </a:bodyPr>
          <a:lstStyle/>
          <a:p>
            <a:r>
              <a:rPr lang="en" sz="4000" b="1">
                <a:solidFill>
                  <a:srgbClr val="000000"/>
                </a:solidFill>
                <a:latin typeface="Raleway"/>
                <a:ea typeface="Raleway"/>
                <a:cs typeface="Raleway"/>
                <a:sym typeface="Raleway"/>
              </a:rPr>
              <a:t>History</a:t>
            </a:r>
            <a:endParaRPr sz="2400">
              <a:solidFill>
                <a:srgbClr val="000000"/>
              </a:solidFill>
              <a:latin typeface="Raleway"/>
              <a:ea typeface="Raleway"/>
              <a:cs typeface="Raleway"/>
              <a:sym typeface="Raleway"/>
            </a:endParaRPr>
          </a:p>
          <a:p>
            <a:endParaRPr>
              <a:latin typeface="Raleway SemiBold"/>
              <a:ea typeface="Raleway SemiBold"/>
              <a:cs typeface="Raleway SemiBold"/>
              <a:sym typeface="Raleway SemiBold"/>
            </a:endParaRPr>
          </a:p>
        </p:txBody>
      </p:sp>
      <p:sp>
        <p:nvSpPr>
          <p:cNvPr id="85" name="Google Shape;85;p16"/>
          <p:cNvSpPr txBox="1"/>
          <p:nvPr/>
        </p:nvSpPr>
        <p:spPr>
          <a:xfrm>
            <a:off x="295200" y="688367"/>
            <a:ext cx="11474000" cy="10492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buClr>
                <a:schemeClr val="dk1"/>
              </a:buClr>
              <a:buSzPts val="1100"/>
            </a:pPr>
            <a:r>
              <a:rPr lang="en" sz="1733">
                <a:solidFill>
                  <a:srgbClr val="434343"/>
                </a:solidFill>
                <a:latin typeface="Lato"/>
                <a:ea typeface="Lato"/>
                <a:cs typeface="Lato"/>
                <a:sym typeface="Lato"/>
              </a:rPr>
              <a:t>Redwood City is an entertainment destination and strives to become </a:t>
            </a:r>
            <a:r>
              <a:rPr lang="en" sz="1733" b="1">
                <a:solidFill>
                  <a:srgbClr val="434343"/>
                </a:solidFill>
                <a:latin typeface="Lato"/>
                <a:ea typeface="Lato"/>
                <a:cs typeface="Lato"/>
                <a:sym typeface="Lato"/>
              </a:rPr>
              <a:t>The Premiere  Arts, Culture, </a:t>
            </a:r>
            <a:r>
              <a:rPr lang="en" sz="1733" b="1" i="1">
                <a:solidFill>
                  <a:srgbClr val="434343"/>
                </a:solidFill>
                <a:latin typeface="Lato"/>
                <a:ea typeface="Lato"/>
                <a:cs typeface="Lato"/>
                <a:sym typeface="Lato"/>
              </a:rPr>
              <a:t>and</a:t>
            </a:r>
            <a:r>
              <a:rPr lang="en" sz="1733" b="1">
                <a:solidFill>
                  <a:srgbClr val="434343"/>
                </a:solidFill>
                <a:latin typeface="Lato"/>
                <a:ea typeface="Lato"/>
                <a:cs typeface="Lato"/>
                <a:sym typeface="Lato"/>
              </a:rPr>
              <a:t> Entertainment Destination on the Peninsula </a:t>
            </a:r>
            <a:r>
              <a:rPr lang="en" sz="1733">
                <a:solidFill>
                  <a:srgbClr val="434343"/>
                </a:solidFill>
                <a:latin typeface="Lato"/>
                <a:ea typeface="Lato"/>
                <a:cs typeface="Lato"/>
                <a:sym typeface="Lato"/>
              </a:rPr>
              <a:t>by fostering a thriving arts community that brings creative opportunities for all ages to experience and enjoy.</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4000" y="-68600"/>
            <a:ext cx="11360800" cy="763600"/>
          </a:xfrm>
          <a:prstGeom prst="rect">
            <a:avLst/>
          </a:prstGeom>
        </p:spPr>
        <p:txBody>
          <a:bodyPr spcFirstLastPara="1" vert="horz" wrap="square" lIns="121900" tIns="121900" rIns="121900" bIns="121900" rtlCol="0" anchor="t" anchorCtr="0">
            <a:noAutofit/>
          </a:bodyPr>
          <a:lstStyle/>
          <a:p>
            <a:r>
              <a:rPr lang="en" sz="4000" b="1">
                <a:solidFill>
                  <a:srgbClr val="000000"/>
                </a:solidFill>
                <a:latin typeface="Raleway"/>
                <a:ea typeface="Raleway"/>
                <a:cs typeface="Raleway"/>
                <a:sym typeface="Raleway"/>
              </a:rPr>
              <a:t>Vision</a:t>
            </a:r>
            <a:endParaRPr sz="2400">
              <a:solidFill>
                <a:srgbClr val="000000"/>
              </a:solidFill>
              <a:latin typeface="Raleway"/>
              <a:ea typeface="Raleway"/>
              <a:cs typeface="Raleway"/>
              <a:sym typeface="Raleway"/>
            </a:endParaRPr>
          </a:p>
          <a:p>
            <a:endParaRPr>
              <a:latin typeface="Raleway SemiBold"/>
              <a:ea typeface="Raleway SemiBold"/>
              <a:cs typeface="Raleway SemiBold"/>
              <a:sym typeface="Raleway SemiBold"/>
            </a:endParaRPr>
          </a:p>
        </p:txBody>
      </p:sp>
      <p:sp>
        <p:nvSpPr>
          <p:cNvPr id="91" name="Google Shape;91;p17"/>
          <p:cNvSpPr txBox="1">
            <a:spLocks noGrp="1"/>
          </p:cNvSpPr>
          <p:nvPr>
            <p:ph type="body" idx="1"/>
          </p:nvPr>
        </p:nvSpPr>
        <p:spPr>
          <a:xfrm>
            <a:off x="314000" y="590400"/>
            <a:ext cx="11589200" cy="6064400"/>
          </a:xfrm>
          <a:prstGeom prst="rect">
            <a:avLst/>
          </a:prstGeom>
        </p:spPr>
        <p:txBody>
          <a:bodyPr spcFirstLastPara="1" vert="horz" wrap="square" lIns="121900" tIns="121900" rIns="121900" bIns="121900" rtlCol="0" anchor="t" anchorCtr="0">
            <a:noAutofit/>
          </a:bodyPr>
          <a:lstStyle/>
          <a:p>
            <a:pPr marL="0" indent="0">
              <a:lnSpc>
                <a:spcPct val="115000"/>
              </a:lnSpc>
              <a:buNone/>
            </a:pPr>
            <a:r>
              <a:rPr lang="en" sz="1733">
                <a:solidFill>
                  <a:srgbClr val="434343"/>
                </a:solidFill>
                <a:latin typeface="Lato"/>
                <a:ea typeface="Lato"/>
                <a:cs typeface="Lato"/>
                <a:sym typeface="Lato"/>
              </a:rPr>
              <a:t>MISSION: To be a catalyst for creative exploration and community engagement. To have a Center for Creativity where artists in all spheres create art, perform art, engage with the community and provide art education and enrichment. </a:t>
            </a:r>
            <a:endParaRPr sz="1733">
              <a:solidFill>
                <a:srgbClr val="434343"/>
              </a:solidFill>
              <a:latin typeface="Lato"/>
              <a:ea typeface="Lato"/>
              <a:cs typeface="Lato"/>
              <a:sym typeface="Lato"/>
            </a:endParaRPr>
          </a:p>
          <a:p>
            <a:pPr marL="0" indent="0">
              <a:lnSpc>
                <a:spcPct val="115000"/>
              </a:lnSpc>
              <a:buNone/>
            </a:pPr>
            <a:endParaRPr sz="1733">
              <a:solidFill>
                <a:srgbClr val="434343"/>
              </a:solidFill>
              <a:latin typeface="Lato"/>
              <a:ea typeface="Lato"/>
              <a:cs typeface="Lato"/>
              <a:sym typeface="Lato"/>
            </a:endParaRPr>
          </a:p>
          <a:p>
            <a:pPr marL="0" indent="0">
              <a:lnSpc>
                <a:spcPct val="115000"/>
              </a:lnSpc>
              <a:buNone/>
            </a:pPr>
            <a:r>
              <a:rPr lang="en" sz="1733">
                <a:solidFill>
                  <a:srgbClr val="434343"/>
                </a:solidFill>
                <a:latin typeface="Lato"/>
                <a:ea typeface="Lato"/>
                <a:cs typeface="Lato"/>
                <a:sym typeface="Lato"/>
              </a:rPr>
              <a:t>VALUES:</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Embrace cultural and generational diversity, technological innovation, </a:t>
            </a:r>
            <a:br>
              <a:rPr lang="en" sz="1733">
                <a:solidFill>
                  <a:srgbClr val="434343"/>
                </a:solidFill>
                <a:latin typeface="Lato"/>
                <a:ea typeface="Lato"/>
                <a:cs typeface="Lato"/>
                <a:sym typeface="Lato"/>
              </a:rPr>
            </a:br>
            <a:r>
              <a:rPr lang="en" sz="1733">
                <a:solidFill>
                  <a:srgbClr val="434343"/>
                </a:solidFill>
                <a:latin typeface="Lato"/>
                <a:ea typeface="Lato"/>
                <a:cs typeface="Lato"/>
                <a:sym typeface="Lato"/>
              </a:rPr>
              <a:t>and community interaction and dialogue</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Encourage creativity for all ages</a:t>
            </a:r>
            <a:endParaRPr sz="1733">
              <a:solidFill>
                <a:srgbClr val="434343"/>
              </a:solidFill>
              <a:latin typeface="Lato"/>
              <a:ea typeface="Lato"/>
              <a:cs typeface="Lato"/>
              <a:sym typeface="Lato"/>
            </a:endParaRPr>
          </a:p>
          <a:p>
            <a:pPr marL="0" indent="0">
              <a:spcBef>
                <a:spcPts val="2133"/>
              </a:spcBef>
              <a:buNone/>
            </a:pPr>
            <a:r>
              <a:rPr lang="en" sz="1733">
                <a:solidFill>
                  <a:srgbClr val="434343"/>
                </a:solidFill>
                <a:latin typeface="Lato"/>
                <a:ea typeface="Lato"/>
                <a:cs typeface="Lato"/>
                <a:sym typeface="Lato"/>
              </a:rPr>
              <a:t>FACETS OF THE ARTS CENTER: The Center for Creativity will be a </a:t>
            </a:r>
            <a:r>
              <a:rPr lang="en" sz="1733" b="1">
                <a:solidFill>
                  <a:srgbClr val="434343"/>
                </a:solidFill>
                <a:latin typeface="Lato"/>
                <a:ea typeface="Lato"/>
                <a:cs typeface="Lato"/>
                <a:sym typeface="Lato"/>
              </a:rPr>
              <a:t>reconfigurable, </a:t>
            </a:r>
            <a:br>
              <a:rPr lang="en" sz="1733" b="1">
                <a:solidFill>
                  <a:srgbClr val="434343"/>
                </a:solidFill>
                <a:latin typeface="Lato"/>
                <a:ea typeface="Lato"/>
                <a:cs typeface="Lato"/>
                <a:sym typeface="Lato"/>
              </a:rPr>
            </a:br>
            <a:r>
              <a:rPr lang="en" sz="1733" b="1">
                <a:solidFill>
                  <a:srgbClr val="434343"/>
                </a:solidFill>
                <a:latin typeface="Lato"/>
                <a:ea typeface="Lato"/>
                <a:cs typeface="Lato"/>
                <a:sym typeface="Lato"/>
              </a:rPr>
              <a:t>flexible, and multi-use</a:t>
            </a:r>
            <a:r>
              <a:rPr lang="en" sz="1733">
                <a:solidFill>
                  <a:srgbClr val="434343"/>
                </a:solidFill>
                <a:latin typeface="Lato"/>
                <a:ea typeface="Lato"/>
                <a:cs typeface="Lato"/>
                <a:sym typeface="Lato"/>
              </a:rPr>
              <a:t> space that will maximize the usability and impact of every </a:t>
            </a:r>
            <a:br>
              <a:rPr lang="en" sz="1733">
                <a:solidFill>
                  <a:srgbClr val="434343"/>
                </a:solidFill>
                <a:latin typeface="Lato"/>
                <a:ea typeface="Lato"/>
                <a:cs typeface="Lato"/>
                <a:sym typeface="Lato"/>
              </a:rPr>
            </a:br>
            <a:r>
              <a:rPr lang="en" sz="1733">
                <a:solidFill>
                  <a:srgbClr val="434343"/>
                </a:solidFill>
                <a:latin typeface="Lato"/>
                <a:ea typeface="Lato"/>
                <a:cs typeface="Lato"/>
                <a:sym typeface="Lato"/>
              </a:rPr>
              <a:t>square foot. This private/public partnership will include:</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Arts instruction and mentoring</a:t>
            </a:r>
            <a:endParaRPr sz="1733">
              <a:solidFill>
                <a:srgbClr val="434343"/>
              </a:solidFill>
              <a:highlight>
                <a:srgbClr val="FFFF00"/>
              </a:highlight>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Participatory creative experiences for all ages</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Art exhibitions, cultural performances, lectures and workshops featuring </a:t>
            </a:r>
            <a:br>
              <a:rPr lang="en" sz="1733">
                <a:solidFill>
                  <a:srgbClr val="434343"/>
                </a:solidFill>
                <a:latin typeface="Lato"/>
                <a:ea typeface="Lato"/>
                <a:cs typeface="Lato"/>
                <a:sym typeface="Lato"/>
              </a:rPr>
            </a:br>
            <a:r>
              <a:rPr lang="en" sz="1733">
                <a:solidFill>
                  <a:srgbClr val="434343"/>
                </a:solidFill>
                <a:latin typeface="Lato"/>
                <a:ea typeface="Lato"/>
                <a:cs typeface="Lato"/>
                <a:sym typeface="Lato"/>
              </a:rPr>
              <a:t>local and international artists </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Studio/performance spaces with shared resources for working artists and non-profits</a:t>
            </a:r>
            <a:endParaRPr sz="1733">
              <a:solidFill>
                <a:srgbClr val="434343"/>
              </a:solidFill>
              <a:latin typeface="Lato"/>
              <a:ea typeface="Lato"/>
              <a:cs typeface="Lato"/>
              <a:sym typeface="Lato"/>
            </a:endParaRPr>
          </a:p>
          <a:p>
            <a:pPr indent="-414856">
              <a:buClr>
                <a:srgbClr val="434343"/>
              </a:buClr>
              <a:buSzPts val="1300"/>
              <a:buFont typeface="Lato"/>
              <a:buChar char="●"/>
            </a:pPr>
            <a:r>
              <a:rPr lang="en" sz="1733">
                <a:solidFill>
                  <a:srgbClr val="434343"/>
                </a:solidFill>
                <a:latin typeface="Lato"/>
                <a:ea typeface="Lato"/>
                <a:cs typeface="Lato"/>
                <a:sym typeface="Lato"/>
              </a:rPr>
              <a:t>Cafe, arts-oriented retail and outdoor spaces</a:t>
            </a:r>
            <a:endParaRPr sz="1733">
              <a:solidFill>
                <a:srgbClr val="434343"/>
              </a:solidFill>
              <a:latin typeface="Lato"/>
              <a:ea typeface="Lato"/>
              <a:cs typeface="Lato"/>
              <a:sym typeface="Lato"/>
            </a:endParaRPr>
          </a:p>
          <a:p>
            <a:pPr marL="0" indent="0">
              <a:spcBef>
                <a:spcPts val="2133"/>
              </a:spcBef>
              <a:buNone/>
            </a:pPr>
            <a:r>
              <a:rPr lang="en" sz="1733">
                <a:solidFill>
                  <a:srgbClr val="434343"/>
                </a:solidFill>
                <a:latin typeface="Lato"/>
                <a:ea typeface="Lato"/>
                <a:cs typeface="Lato"/>
                <a:sym typeface="Lato"/>
              </a:rPr>
              <a:t>To realize this vision, Redwood City needs a </a:t>
            </a:r>
            <a:r>
              <a:rPr lang="en" sz="1733" b="1">
                <a:solidFill>
                  <a:srgbClr val="434343"/>
                </a:solidFill>
                <a:latin typeface="Lato"/>
                <a:ea typeface="Lato"/>
                <a:cs typeface="Lato"/>
                <a:sym typeface="Lato"/>
              </a:rPr>
              <a:t>permanent facility </a:t>
            </a:r>
            <a:r>
              <a:rPr lang="en" sz="1733">
                <a:solidFill>
                  <a:srgbClr val="434343"/>
                </a:solidFill>
                <a:latin typeface="Lato"/>
                <a:ea typeface="Lato"/>
                <a:cs typeface="Lato"/>
                <a:sym typeface="Lato"/>
              </a:rPr>
              <a:t>dedicated to house and program the arts.  Analogous art centers elsewhere  are typically 30,000-40,000 sf with classroom, studio, exhibition, theater, and retail space.</a:t>
            </a:r>
            <a:endParaRPr sz="1733">
              <a:solidFill>
                <a:srgbClr val="434343"/>
              </a:solidFill>
              <a:latin typeface="Lato"/>
              <a:ea typeface="Lato"/>
              <a:cs typeface="Lato"/>
              <a:sym typeface="Lato"/>
            </a:endParaRPr>
          </a:p>
          <a:p>
            <a:pPr marL="0" indent="0">
              <a:spcBef>
                <a:spcPts val="2133"/>
              </a:spcBef>
              <a:buNone/>
            </a:pPr>
            <a:endParaRPr sz="1733">
              <a:latin typeface="Lato"/>
              <a:ea typeface="Lato"/>
              <a:cs typeface="Lato"/>
              <a:sym typeface="Lato"/>
            </a:endParaRPr>
          </a:p>
          <a:p>
            <a:pPr marL="0" indent="0">
              <a:spcBef>
                <a:spcPts val="2133"/>
              </a:spcBef>
              <a:buNone/>
            </a:pPr>
            <a:endParaRPr sz="1733">
              <a:latin typeface="Lato"/>
              <a:ea typeface="Lato"/>
              <a:cs typeface="Lato"/>
              <a:sym typeface="Lato"/>
            </a:endParaRPr>
          </a:p>
          <a:p>
            <a:pPr marL="0" indent="0">
              <a:spcBef>
                <a:spcPts val="2133"/>
              </a:spcBef>
              <a:spcAft>
                <a:spcPts val="2133"/>
              </a:spcAft>
              <a:buNone/>
            </a:pPr>
            <a:endParaRPr sz="1733">
              <a:latin typeface="Lato"/>
              <a:ea typeface="Lato"/>
              <a:cs typeface="Lato"/>
              <a:sym typeface="Lato"/>
            </a:endParaRPr>
          </a:p>
        </p:txBody>
      </p:sp>
      <p:pic>
        <p:nvPicPr>
          <p:cNvPr id="92" name="Google Shape;92;p17"/>
          <p:cNvPicPr preferRelativeResize="0"/>
          <p:nvPr/>
        </p:nvPicPr>
        <p:blipFill rotWithShape="1">
          <a:blip r:embed="rId3">
            <a:alphaModFix/>
          </a:blip>
          <a:srcRect l="14393" r="14386" b="11119"/>
          <a:stretch/>
        </p:blipFill>
        <p:spPr>
          <a:xfrm>
            <a:off x="8952533" y="1918400"/>
            <a:ext cx="2448376" cy="2693867"/>
          </a:xfrm>
          <a:prstGeom prst="rect">
            <a:avLst/>
          </a:prstGeom>
          <a:noFill/>
          <a:ln>
            <a:noFill/>
          </a:ln>
        </p:spPr>
      </p:pic>
      <p:sp>
        <p:nvSpPr>
          <p:cNvPr id="93" name="Google Shape;93;p17"/>
          <p:cNvSpPr txBox="1"/>
          <p:nvPr/>
        </p:nvSpPr>
        <p:spPr>
          <a:xfrm>
            <a:off x="8952533" y="1978100"/>
            <a:ext cx="2448400" cy="2466000"/>
          </a:xfrm>
          <a:prstGeom prst="rect">
            <a:avLst/>
          </a:prstGeom>
          <a:noFill/>
          <a:ln>
            <a:noFill/>
          </a:ln>
        </p:spPr>
        <p:txBody>
          <a:bodyPr spcFirstLastPara="1" wrap="square" lIns="121900" tIns="121900" rIns="121900" bIns="121900" anchor="t" anchorCtr="0">
            <a:noAutofit/>
          </a:bodyPr>
          <a:lstStyle/>
          <a:p>
            <a:pPr algn="ctr"/>
            <a:r>
              <a:rPr lang="en" sz="2667">
                <a:solidFill>
                  <a:srgbClr val="FFFFFF"/>
                </a:solidFill>
                <a:latin typeface="Libre Franklin ExtraBold"/>
                <a:ea typeface="Libre Franklin ExtraBold"/>
                <a:cs typeface="Libre Franklin ExtraBold"/>
                <a:sym typeface="Libre Franklin ExtraBold"/>
              </a:rPr>
              <a:t>A PLACE</a:t>
            </a:r>
            <a:endParaRPr sz="2667">
              <a:solidFill>
                <a:srgbClr val="FFFFFF"/>
              </a:solidFill>
              <a:latin typeface="Libre Franklin ExtraBold"/>
              <a:ea typeface="Libre Franklin ExtraBold"/>
              <a:cs typeface="Libre Franklin ExtraBold"/>
              <a:sym typeface="Libre Franklin ExtraBold"/>
            </a:endParaRPr>
          </a:p>
          <a:p>
            <a:pPr algn="ctr"/>
            <a:r>
              <a:rPr lang="en" sz="2667">
                <a:solidFill>
                  <a:srgbClr val="FFFFFF"/>
                </a:solidFill>
                <a:latin typeface="Libre Franklin ExtraBold"/>
                <a:ea typeface="Libre Franklin ExtraBold"/>
                <a:cs typeface="Libre Franklin ExtraBold"/>
                <a:sym typeface="Libre Franklin ExtraBold"/>
              </a:rPr>
              <a:t>FOR ALL TO</a:t>
            </a:r>
            <a:endParaRPr sz="2667">
              <a:solidFill>
                <a:srgbClr val="FFFFFF"/>
              </a:solidFill>
              <a:latin typeface="Libre Franklin ExtraBold"/>
              <a:ea typeface="Libre Franklin ExtraBold"/>
              <a:cs typeface="Libre Franklin ExtraBold"/>
              <a:sym typeface="Libre Franklin ExtraBold"/>
            </a:endParaRPr>
          </a:p>
          <a:p>
            <a:pPr algn="ctr"/>
            <a:r>
              <a:rPr lang="en" sz="2667">
                <a:solidFill>
                  <a:srgbClr val="FFFFFF"/>
                </a:solidFill>
                <a:latin typeface="Libre Franklin ExtraBold"/>
                <a:ea typeface="Libre Franklin ExtraBold"/>
                <a:cs typeface="Libre Franklin ExtraBold"/>
                <a:sym typeface="Libre Franklin ExtraBold"/>
              </a:rPr>
              <a:t>CREATE, </a:t>
            </a:r>
            <a:endParaRPr sz="2667">
              <a:solidFill>
                <a:srgbClr val="FFFFFF"/>
              </a:solidFill>
              <a:latin typeface="Libre Franklin ExtraBold"/>
              <a:ea typeface="Libre Franklin ExtraBold"/>
              <a:cs typeface="Libre Franklin ExtraBold"/>
              <a:sym typeface="Libre Franklin ExtraBold"/>
            </a:endParaRPr>
          </a:p>
          <a:p>
            <a:pPr algn="ctr"/>
            <a:r>
              <a:rPr lang="en" sz="2667">
                <a:solidFill>
                  <a:srgbClr val="FFFFFF"/>
                </a:solidFill>
                <a:latin typeface="Libre Franklin ExtraBold"/>
                <a:ea typeface="Libre Franklin ExtraBold"/>
                <a:cs typeface="Libre Franklin ExtraBold"/>
                <a:sym typeface="Libre Franklin ExtraBold"/>
              </a:rPr>
              <a:t>LEARN, </a:t>
            </a:r>
            <a:endParaRPr sz="2667">
              <a:solidFill>
                <a:srgbClr val="FFFFFF"/>
              </a:solidFill>
              <a:latin typeface="Libre Franklin ExtraBold"/>
              <a:ea typeface="Libre Franklin ExtraBold"/>
              <a:cs typeface="Libre Franklin ExtraBold"/>
              <a:sym typeface="Libre Franklin ExtraBold"/>
            </a:endParaRPr>
          </a:p>
          <a:p>
            <a:pPr algn="ctr"/>
            <a:r>
              <a:rPr lang="en" sz="2667">
                <a:solidFill>
                  <a:srgbClr val="FFFFFF"/>
                </a:solidFill>
                <a:latin typeface="Libre Franklin ExtraBold"/>
                <a:ea typeface="Libre Franklin ExtraBold"/>
                <a:cs typeface="Libre Franklin ExtraBold"/>
                <a:sym typeface="Libre Franklin ExtraBold"/>
              </a:rPr>
              <a:t>AND </a:t>
            </a:r>
            <a:endParaRPr sz="2667">
              <a:solidFill>
                <a:srgbClr val="FFFFFF"/>
              </a:solidFill>
              <a:latin typeface="Libre Franklin ExtraBold"/>
              <a:ea typeface="Libre Franklin ExtraBold"/>
              <a:cs typeface="Libre Franklin ExtraBold"/>
              <a:sym typeface="Libre Franklin ExtraBold"/>
            </a:endParaRPr>
          </a:p>
          <a:p>
            <a:pPr algn="ctr"/>
            <a:r>
              <a:rPr lang="en" sz="2667">
                <a:solidFill>
                  <a:srgbClr val="FFFFFF"/>
                </a:solidFill>
                <a:latin typeface="Libre Franklin ExtraBold"/>
                <a:ea typeface="Libre Franklin ExtraBold"/>
                <a:cs typeface="Libre Franklin ExtraBold"/>
                <a:sym typeface="Libre Franklin ExtraBold"/>
              </a:rPr>
              <a:t>ENJOY!</a:t>
            </a:r>
            <a:endParaRPr sz="2667">
              <a:solidFill>
                <a:srgbClr val="FFFFFF"/>
              </a:solidFill>
              <a:latin typeface="Libre Franklin ExtraBold"/>
              <a:ea typeface="Libre Franklin ExtraBold"/>
              <a:cs typeface="Libre Franklin ExtraBold"/>
              <a:sym typeface="Libre Franklin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8"/>
          <p:cNvPicPr preferRelativeResize="0"/>
          <p:nvPr/>
        </p:nvPicPr>
        <p:blipFill>
          <a:blip r:embed="rId3">
            <a:alphaModFix/>
          </a:blip>
          <a:stretch>
            <a:fillRect/>
          </a:stretch>
        </p:blipFill>
        <p:spPr>
          <a:xfrm>
            <a:off x="6551067" y="1441200"/>
            <a:ext cx="5477133" cy="3936667"/>
          </a:xfrm>
          <a:prstGeom prst="rect">
            <a:avLst/>
          </a:prstGeom>
          <a:noFill/>
          <a:ln>
            <a:noFill/>
          </a:ln>
        </p:spPr>
      </p:pic>
      <p:sp>
        <p:nvSpPr>
          <p:cNvPr id="99" name="Google Shape;99;p18"/>
          <p:cNvSpPr txBox="1">
            <a:spLocks noGrp="1"/>
          </p:cNvSpPr>
          <p:nvPr>
            <p:ph type="title"/>
          </p:nvPr>
        </p:nvSpPr>
        <p:spPr>
          <a:xfrm>
            <a:off x="415600" y="337800"/>
            <a:ext cx="11360800" cy="763600"/>
          </a:xfrm>
          <a:prstGeom prst="rect">
            <a:avLst/>
          </a:prstGeom>
        </p:spPr>
        <p:txBody>
          <a:bodyPr spcFirstLastPara="1" vert="horz" wrap="square" lIns="121900" tIns="121900" rIns="121900" bIns="121900" rtlCol="0" anchor="t" anchorCtr="0">
            <a:noAutofit/>
          </a:bodyPr>
          <a:lstStyle/>
          <a:p>
            <a:r>
              <a:rPr lang="en" sz="4000" b="1">
                <a:solidFill>
                  <a:srgbClr val="000000"/>
                </a:solidFill>
                <a:latin typeface="Raleway"/>
                <a:ea typeface="Raleway"/>
                <a:cs typeface="Raleway"/>
                <a:sym typeface="Raleway"/>
              </a:rPr>
              <a:t>Where we are today</a:t>
            </a:r>
            <a:endParaRPr sz="2400">
              <a:solidFill>
                <a:srgbClr val="000000"/>
              </a:solidFill>
              <a:latin typeface="Raleway"/>
              <a:ea typeface="Raleway"/>
              <a:cs typeface="Raleway"/>
              <a:sym typeface="Raleway"/>
            </a:endParaRPr>
          </a:p>
          <a:p>
            <a:endParaRPr>
              <a:latin typeface="Raleway SemiBold"/>
              <a:ea typeface="Raleway SemiBold"/>
              <a:cs typeface="Raleway SemiBold"/>
              <a:sym typeface="Raleway SemiBold"/>
            </a:endParaRPr>
          </a:p>
        </p:txBody>
      </p:sp>
      <p:sp>
        <p:nvSpPr>
          <p:cNvPr id="100" name="Google Shape;100;p18"/>
          <p:cNvSpPr txBox="1">
            <a:spLocks noGrp="1"/>
          </p:cNvSpPr>
          <p:nvPr>
            <p:ph type="body" idx="1"/>
          </p:nvPr>
        </p:nvSpPr>
        <p:spPr>
          <a:xfrm>
            <a:off x="415600" y="1504933"/>
            <a:ext cx="6297200" cy="4366000"/>
          </a:xfrm>
          <a:prstGeom prst="rect">
            <a:avLst/>
          </a:prstGeom>
        </p:spPr>
        <p:txBody>
          <a:bodyPr spcFirstLastPara="1" vert="horz" wrap="square" lIns="121900" tIns="121900" rIns="121900" bIns="121900" rtlCol="0" anchor="t" anchorCtr="0">
            <a:noAutofit/>
          </a:bodyPr>
          <a:lstStyle/>
          <a:p>
            <a:pPr indent="-423323">
              <a:buClr>
                <a:srgbClr val="434343"/>
              </a:buClr>
              <a:buSzPts val="1400"/>
              <a:buFont typeface="Lato"/>
              <a:buChar char="●"/>
            </a:pPr>
            <a:r>
              <a:rPr lang="en" sz="1867">
                <a:solidFill>
                  <a:srgbClr val="434343"/>
                </a:solidFill>
                <a:latin typeface="Lato"/>
                <a:ea typeface="Lato"/>
                <a:cs typeface="Lato"/>
                <a:sym typeface="Lato"/>
              </a:rPr>
              <a:t>Arts education within public schools has been </a:t>
            </a:r>
            <a:br>
              <a:rPr lang="en" sz="1867">
                <a:solidFill>
                  <a:srgbClr val="434343"/>
                </a:solidFill>
                <a:latin typeface="Lato"/>
                <a:ea typeface="Lato"/>
                <a:cs typeface="Lato"/>
                <a:sym typeface="Lato"/>
              </a:rPr>
            </a:br>
            <a:r>
              <a:rPr lang="en" sz="1867">
                <a:solidFill>
                  <a:srgbClr val="434343"/>
                </a:solidFill>
                <a:latin typeface="Lato"/>
                <a:ea typeface="Lato"/>
                <a:cs typeface="Lato"/>
                <a:sym typeface="Lato"/>
              </a:rPr>
              <a:t>severely cut since Proposition 13 in 1978</a:t>
            </a:r>
            <a:endParaRPr sz="1867">
              <a:solidFill>
                <a:srgbClr val="434343"/>
              </a:solidFill>
              <a:latin typeface="Lato"/>
              <a:ea typeface="Lato"/>
              <a:cs typeface="Lato"/>
              <a:sym typeface="Lato"/>
            </a:endParaRPr>
          </a:p>
          <a:p>
            <a:pPr indent="-423323">
              <a:buClr>
                <a:srgbClr val="434343"/>
              </a:buClr>
              <a:buSzPts val="1400"/>
              <a:buFont typeface="Lato"/>
              <a:buChar char="●"/>
            </a:pPr>
            <a:r>
              <a:rPr lang="en" sz="1867">
                <a:solidFill>
                  <a:srgbClr val="434343"/>
                </a:solidFill>
                <a:latin typeface="Lato"/>
                <a:ea typeface="Lato"/>
                <a:cs typeface="Lato"/>
                <a:sym typeface="Lato"/>
              </a:rPr>
              <a:t>Arts of all kinds - visual, music, performance, </a:t>
            </a:r>
            <a:br>
              <a:rPr lang="en" sz="1867">
                <a:solidFill>
                  <a:srgbClr val="434343"/>
                </a:solidFill>
                <a:latin typeface="Lato"/>
                <a:ea typeface="Lato"/>
                <a:cs typeface="Lato"/>
                <a:sym typeface="Lato"/>
              </a:rPr>
            </a:br>
            <a:r>
              <a:rPr lang="en" sz="1867">
                <a:solidFill>
                  <a:srgbClr val="434343"/>
                </a:solidFill>
                <a:latin typeface="Lato"/>
                <a:ea typeface="Lato"/>
                <a:cs typeface="Lato"/>
                <a:sym typeface="Lato"/>
              </a:rPr>
              <a:t>and more  - are disappearing because the costs of </a:t>
            </a:r>
            <a:br>
              <a:rPr lang="en" sz="1867">
                <a:solidFill>
                  <a:srgbClr val="434343"/>
                </a:solidFill>
                <a:latin typeface="Lato"/>
                <a:ea typeface="Lato"/>
                <a:cs typeface="Lato"/>
                <a:sym typeface="Lato"/>
              </a:rPr>
            </a:br>
            <a:r>
              <a:rPr lang="en" sz="1867">
                <a:solidFill>
                  <a:srgbClr val="434343"/>
                </a:solidFill>
                <a:latin typeface="Lato"/>
                <a:ea typeface="Lato"/>
                <a:cs typeface="Lato"/>
                <a:sym typeface="Lato"/>
              </a:rPr>
              <a:t>living and running arts businesses are unsustainable </a:t>
            </a:r>
            <a:br>
              <a:rPr lang="en" sz="1867">
                <a:solidFill>
                  <a:srgbClr val="434343"/>
                </a:solidFill>
                <a:latin typeface="Lato"/>
                <a:ea typeface="Lato"/>
                <a:cs typeface="Lato"/>
                <a:sym typeface="Lato"/>
              </a:rPr>
            </a:br>
            <a:r>
              <a:rPr lang="en" sz="1867">
                <a:solidFill>
                  <a:srgbClr val="434343"/>
                </a:solidFill>
                <a:latin typeface="Lato"/>
                <a:ea typeface="Lato"/>
                <a:cs typeface="Lato"/>
                <a:sym typeface="Lato"/>
              </a:rPr>
              <a:t>in the Bay Area</a:t>
            </a:r>
            <a:endParaRPr sz="1867">
              <a:solidFill>
                <a:srgbClr val="434343"/>
              </a:solidFill>
              <a:latin typeface="Lato"/>
              <a:ea typeface="Lato"/>
              <a:cs typeface="Lato"/>
              <a:sym typeface="Lato"/>
            </a:endParaRPr>
          </a:p>
          <a:p>
            <a:pPr indent="-423323">
              <a:buClr>
                <a:srgbClr val="434343"/>
              </a:buClr>
              <a:buSzPts val="1400"/>
              <a:buFont typeface="Lato"/>
              <a:buChar char="●"/>
            </a:pPr>
            <a:r>
              <a:rPr lang="en" sz="1867">
                <a:solidFill>
                  <a:srgbClr val="434343"/>
                </a:solidFill>
                <a:latin typeface="Lato"/>
                <a:ea typeface="Lato"/>
                <a:cs typeface="Lato"/>
                <a:sym typeface="Lato"/>
              </a:rPr>
              <a:t>Galleries, artist studios, and community theater </a:t>
            </a:r>
            <a:br>
              <a:rPr lang="en" sz="1867">
                <a:solidFill>
                  <a:srgbClr val="434343"/>
                </a:solidFill>
                <a:latin typeface="Lato"/>
                <a:ea typeface="Lato"/>
                <a:cs typeface="Lato"/>
                <a:sym typeface="Lato"/>
              </a:rPr>
            </a:br>
            <a:r>
              <a:rPr lang="en" sz="1867">
                <a:solidFill>
                  <a:srgbClr val="434343"/>
                </a:solidFill>
                <a:latin typeface="Lato"/>
                <a:ea typeface="Lato"/>
                <a:cs typeface="Lato"/>
                <a:sym typeface="Lato"/>
              </a:rPr>
              <a:t>groups have been forced to reduce programs, </a:t>
            </a:r>
            <a:br>
              <a:rPr lang="en" sz="1867">
                <a:solidFill>
                  <a:srgbClr val="434343"/>
                </a:solidFill>
                <a:latin typeface="Lato"/>
                <a:ea typeface="Lato"/>
                <a:cs typeface="Lato"/>
                <a:sym typeface="Lato"/>
              </a:rPr>
            </a:br>
            <a:r>
              <a:rPr lang="en" sz="1867">
                <a:solidFill>
                  <a:srgbClr val="434343"/>
                </a:solidFill>
                <a:latin typeface="Lato"/>
                <a:ea typeface="Lato"/>
                <a:cs typeface="Lato"/>
                <a:sym typeface="Lato"/>
              </a:rPr>
              <a:t>close doors, or move to more affordable areas </a:t>
            </a:r>
            <a:endParaRPr sz="1867">
              <a:solidFill>
                <a:srgbClr val="434343"/>
              </a:solidFill>
              <a:latin typeface="Lato"/>
              <a:ea typeface="Lato"/>
              <a:cs typeface="Lato"/>
              <a:sym typeface="Lato"/>
            </a:endParaRPr>
          </a:p>
          <a:p>
            <a:pPr marL="0" indent="0">
              <a:spcBef>
                <a:spcPts val="2133"/>
              </a:spcBef>
              <a:buNone/>
            </a:pPr>
            <a:r>
              <a:rPr lang="en" sz="1867">
                <a:solidFill>
                  <a:srgbClr val="434343"/>
                </a:solidFill>
                <a:latin typeface="Lato"/>
                <a:ea typeface="Lato"/>
                <a:cs typeface="Lato"/>
                <a:sym typeface="Lato"/>
              </a:rPr>
              <a:t>These ongoing losses are reducing cultural richness and economic value in Redwood City and the region.</a:t>
            </a:r>
            <a:endParaRPr sz="1867">
              <a:solidFill>
                <a:srgbClr val="434343"/>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415600" y="269333"/>
            <a:ext cx="11360800" cy="763600"/>
          </a:xfrm>
          <a:prstGeom prst="rect">
            <a:avLst/>
          </a:prstGeom>
        </p:spPr>
        <p:txBody>
          <a:bodyPr spcFirstLastPara="1" vert="horz" wrap="square" lIns="121900" tIns="121900" rIns="121900" bIns="121900" rtlCol="0" anchor="t" anchorCtr="0">
            <a:noAutofit/>
          </a:bodyPr>
          <a:lstStyle/>
          <a:p>
            <a:r>
              <a:rPr lang="en" sz="4000" b="1">
                <a:solidFill>
                  <a:srgbClr val="000000"/>
                </a:solidFill>
                <a:latin typeface="Raleway"/>
                <a:ea typeface="Raleway"/>
                <a:cs typeface="Raleway"/>
                <a:sym typeface="Raleway"/>
              </a:rPr>
              <a:t>Addressing the Needs</a:t>
            </a:r>
            <a:endParaRPr sz="2400">
              <a:solidFill>
                <a:srgbClr val="000000"/>
              </a:solidFill>
              <a:latin typeface="Raleway"/>
              <a:ea typeface="Raleway"/>
              <a:cs typeface="Raleway"/>
              <a:sym typeface="Raleway"/>
            </a:endParaRPr>
          </a:p>
          <a:p>
            <a:endParaRPr>
              <a:latin typeface="Raleway SemiBold"/>
              <a:ea typeface="Raleway SemiBold"/>
              <a:cs typeface="Raleway SemiBold"/>
              <a:sym typeface="Raleway SemiBold"/>
            </a:endParaRPr>
          </a:p>
        </p:txBody>
      </p:sp>
      <p:sp>
        <p:nvSpPr>
          <p:cNvPr id="106" name="Google Shape;106;p19"/>
          <p:cNvSpPr txBox="1">
            <a:spLocks noGrp="1"/>
          </p:cNvSpPr>
          <p:nvPr>
            <p:ph type="body" idx="1"/>
          </p:nvPr>
        </p:nvSpPr>
        <p:spPr>
          <a:xfrm>
            <a:off x="209900" y="1183200"/>
            <a:ext cx="6739200" cy="6181200"/>
          </a:xfrm>
          <a:prstGeom prst="rect">
            <a:avLst/>
          </a:prstGeom>
        </p:spPr>
        <p:txBody>
          <a:bodyPr spcFirstLastPara="1" vert="horz" wrap="square" lIns="121900" tIns="121900" rIns="121900" bIns="121900" rtlCol="0" anchor="t" anchorCtr="0">
            <a:noAutofit/>
          </a:bodyPr>
          <a:lstStyle/>
          <a:p>
            <a:pPr marL="0" indent="0">
              <a:buNone/>
            </a:pPr>
            <a:r>
              <a:rPr lang="en" sz="1867">
                <a:latin typeface="Lato"/>
                <a:ea typeface="Lato"/>
                <a:cs typeface="Lato"/>
                <a:sym typeface="Lato"/>
              </a:rPr>
              <a:t>The Center for Creativity  would address numerous critical needs in Redwood City and the region:</a:t>
            </a:r>
            <a:endParaRPr sz="1867">
              <a:latin typeface="Lato"/>
              <a:ea typeface="Lato"/>
              <a:cs typeface="Lato"/>
              <a:sym typeface="Lato"/>
            </a:endParaRPr>
          </a:p>
          <a:p>
            <a:pPr indent="-423323">
              <a:spcBef>
                <a:spcPts val="1333"/>
              </a:spcBef>
              <a:buSzPts val="1400"/>
              <a:buFont typeface="Lato"/>
              <a:buChar char="●"/>
            </a:pPr>
            <a:r>
              <a:rPr lang="en" sz="1867">
                <a:latin typeface="Lato"/>
                <a:ea typeface="Lato"/>
                <a:cs typeface="Lato"/>
                <a:sym typeface="Lato"/>
              </a:rPr>
              <a:t>Supplement arts education and creative experiences </a:t>
            </a:r>
            <a:endParaRPr sz="1867">
              <a:latin typeface="Lato"/>
              <a:ea typeface="Lato"/>
              <a:cs typeface="Lato"/>
              <a:sym typeface="Lato"/>
            </a:endParaRPr>
          </a:p>
          <a:p>
            <a:pPr indent="-423323">
              <a:buSzPts val="1400"/>
              <a:buFont typeface="Lato"/>
              <a:buChar char="●"/>
            </a:pPr>
            <a:r>
              <a:rPr lang="en" sz="1867">
                <a:latin typeface="Lato"/>
                <a:ea typeface="Lato"/>
                <a:cs typeface="Lato"/>
                <a:sym typeface="Lato"/>
              </a:rPr>
              <a:t>Provide families and community members ready access </a:t>
            </a:r>
            <a:br>
              <a:rPr lang="en" sz="1867">
                <a:latin typeface="Lato"/>
                <a:ea typeface="Lato"/>
                <a:cs typeface="Lato"/>
                <a:sym typeface="Lato"/>
              </a:rPr>
            </a:br>
            <a:r>
              <a:rPr lang="en" sz="1867">
                <a:latin typeface="Lato"/>
                <a:ea typeface="Lato"/>
                <a:cs typeface="Lato"/>
                <a:sym typeface="Lato"/>
              </a:rPr>
              <a:t>to view, learn, create and experience art</a:t>
            </a:r>
            <a:endParaRPr sz="1867">
              <a:latin typeface="Lato"/>
              <a:ea typeface="Lato"/>
              <a:cs typeface="Lato"/>
              <a:sym typeface="Lato"/>
            </a:endParaRPr>
          </a:p>
          <a:p>
            <a:pPr indent="-423323">
              <a:buSzPts val="1400"/>
              <a:buFont typeface="Lato"/>
              <a:buChar char="●"/>
            </a:pPr>
            <a:r>
              <a:rPr lang="en" sz="1867">
                <a:latin typeface="Lato"/>
                <a:ea typeface="Lato"/>
                <a:cs typeface="Lato"/>
                <a:sym typeface="Lato"/>
              </a:rPr>
              <a:t>Support working artists in both traditional and innovative contemporary disciplines by having access to affordable studio, exhibition, practice and performance spaces, as well as professional development programs to assist them creatively and financially</a:t>
            </a:r>
            <a:endParaRPr sz="1867">
              <a:latin typeface="Lato"/>
              <a:ea typeface="Lato"/>
              <a:cs typeface="Lato"/>
              <a:sym typeface="Lato"/>
            </a:endParaRPr>
          </a:p>
          <a:p>
            <a:pPr indent="-423323">
              <a:buSzPts val="1400"/>
              <a:buFont typeface="Lato"/>
              <a:buChar char="●"/>
            </a:pPr>
            <a:r>
              <a:rPr lang="en" sz="1867">
                <a:latin typeface="Lato"/>
                <a:ea typeface="Lato"/>
                <a:cs typeface="Lato"/>
                <a:sym typeface="Lato"/>
              </a:rPr>
              <a:t>Be </a:t>
            </a:r>
            <a:r>
              <a:rPr lang="en" sz="1867" b="1" i="1">
                <a:latin typeface="Lato"/>
                <a:ea typeface="Lato"/>
                <a:cs typeface="Lato"/>
                <a:sym typeface="Lato"/>
              </a:rPr>
              <a:t>THE</a:t>
            </a:r>
            <a:r>
              <a:rPr lang="en" sz="1867">
                <a:latin typeface="Lato"/>
                <a:ea typeface="Lato"/>
                <a:cs typeface="Lato"/>
                <a:sym typeface="Lato"/>
              </a:rPr>
              <a:t> resource center for all arts and cultural activities, events, performances and opportunities in Redwood City and the peninsula</a:t>
            </a:r>
            <a:endParaRPr sz="1867">
              <a:latin typeface="Lato"/>
              <a:ea typeface="Lato"/>
              <a:cs typeface="Lato"/>
              <a:sym typeface="Lato"/>
            </a:endParaRPr>
          </a:p>
        </p:txBody>
      </p:sp>
      <p:pic>
        <p:nvPicPr>
          <p:cNvPr id="107" name="Google Shape;107;p19"/>
          <p:cNvPicPr preferRelativeResize="0"/>
          <p:nvPr/>
        </p:nvPicPr>
        <p:blipFill rotWithShape="1">
          <a:blip r:embed="rId3">
            <a:alphaModFix/>
          </a:blip>
          <a:srcRect b="22767"/>
          <a:stretch/>
        </p:blipFill>
        <p:spPr>
          <a:xfrm>
            <a:off x="9511568" y="1955533"/>
            <a:ext cx="2264833" cy="2264835"/>
          </a:xfrm>
          <a:prstGeom prst="rect">
            <a:avLst/>
          </a:prstGeom>
          <a:noFill/>
          <a:ln>
            <a:noFill/>
          </a:ln>
        </p:spPr>
      </p:pic>
      <p:pic>
        <p:nvPicPr>
          <p:cNvPr id="108" name="Google Shape;108;p19"/>
          <p:cNvPicPr preferRelativeResize="0"/>
          <p:nvPr/>
        </p:nvPicPr>
        <p:blipFill rotWithShape="1">
          <a:blip r:embed="rId4">
            <a:alphaModFix/>
          </a:blip>
          <a:srcRect r="16534" b="12975"/>
          <a:stretch/>
        </p:blipFill>
        <p:spPr>
          <a:xfrm>
            <a:off x="7144200" y="1955533"/>
            <a:ext cx="2172267" cy="2264832"/>
          </a:xfrm>
          <a:prstGeom prst="rect">
            <a:avLst/>
          </a:prstGeom>
          <a:noFill/>
          <a:ln>
            <a:noFill/>
          </a:ln>
        </p:spPr>
      </p:pic>
      <p:pic>
        <p:nvPicPr>
          <p:cNvPr id="109" name="Google Shape;109;p19"/>
          <p:cNvPicPr preferRelativeResize="0"/>
          <p:nvPr/>
        </p:nvPicPr>
        <p:blipFill rotWithShape="1">
          <a:blip r:embed="rId5">
            <a:alphaModFix/>
          </a:blip>
          <a:srcRect t="10467" b="10475"/>
          <a:stretch/>
        </p:blipFill>
        <p:spPr>
          <a:xfrm>
            <a:off x="7151501" y="4323185"/>
            <a:ext cx="4624900" cy="1791633"/>
          </a:xfrm>
          <a:prstGeom prst="rect">
            <a:avLst/>
          </a:prstGeom>
          <a:noFill/>
          <a:ln>
            <a:noFill/>
          </a:ln>
        </p:spPr>
      </p:pic>
      <p:pic>
        <p:nvPicPr>
          <p:cNvPr id="110" name="Google Shape;110;p19"/>
          <p:cNvPicPr preferRelativeResize="0"/>
          <p:nvPr/>
        </p:nvPicPr>
        <p:blipFill rotWithShape="1">
          <a:blip r:embed="rId6">
            <a:alphaModFix/>
          </a:blip>
          <a:srcRect t="71980" r="30613" b="4436"/>
          <a:stretch/>
        </p:blipFill>
        <p:spPr>
          <a:xfrm>
            <a:off x="7112400" y="811633"/>
            <a:ext cx="4624899" cy="1041067"/>
          </a:xfrm>
          <a:prstGeom prst="rect">
            <a:avLst/>
          </a:prstGeom>
          <a:noFill/>
          <a:ln>
            <a:noFill/>
          </a:ln>
        </p:spPr>
      </p:pic>
      <p:sp>
        <p:nvSpPr>
          <p:cNvPr id="111" name="Google Shape;111;p19"/>
          <p:cNvSpPr txBox="1"/>
          <p:nvPr/>
        </p:nvSpPr>
        <p:spPr>
          <a:xfrm>
            <a:off x="7350400" y="811633"/>
            <a:ext cx="4426000" cy="1179200"/>
          </a:xfrm>
          <a:prstGeom prst="rect">
            <a:avLst/>
          </a:prstGeom>
          <a:noFill/>
          <a:ln>
            <a:noFill/>
          </a:ln>
        </p:spPr>
        <p:txBody>
          <a:bodyPr spcFirstLastPara="1" wrap="square" lIns="121900" tIns="121900" rIns="121900" bIns="121900" anchor="t" anchorCtr="0">
            <a:noAutofit/>
          </a:bodyPr>
          <a:lstStyle/>
          <a:p>
            <a:r>
              <a:rPr lang="en" sz="8000">
                <a:solidFill>
                  <a:srgbClr val="FFFFFF"/>
                </a:solidFill>
                <a:latin typeface="PT Sans Narrow"/>
                <a:ea typeface="PT Sans Narrow"/>
                <a:cs typeface="PT Sans Narrow"/>
                <a:sym typeface="PT Sans Narrow"/>
              </a:rPr>
              <a:t> A   R   T   S</a:t>
            </a:r>
            <a:endParaRPr sz="8000">
              <a:solidFill>
                <a:srgbClr val="FFFFFF"/>
              </a:solidFill>
              <a:latin typeface="PT Sans Narrow"/>
              <a:ea typeface="PT Sans Narrow"/>
              <a:cs typeface="PT Sans Narrow"/>
              <a:sym typeface="PT Sans Narro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415600" y="337800"/>
            <a:ext cx="11360800" cy="763600"/>
          </a:xfrm>
          <a:prstGeom prst="rect">
            <a:avLst/>
          </a:prstGeom>
        </p:spPr>
        <p:txBody>
          <a:bodyPr spcFirstLastPara="1" vert="horz" wrap="square" lIns="121900" tIns="121900" rIns="121900" bIns="121900" rtlCol="0" anchor="t" anchorCtr="0">
            <a:noAutofit/>
          </a:bodyPr>
          <a:lstStyle/>
          <a:p>
            <a:r>
              <a:rPr lang="en" sz="4000" b="1">
                <a:solidFill>
                  <a:srgbClr val="000000"/>
                </a:solidFill>
                <a:latin typeface="Raleway"/>
                <a:ea typeface="Raleway"/>
                <a:cs typeface="Raleway"/>
                <a:sym typeface="Raleway"/>
              </a:rPr>
              <a:t>Benefits </a:t>
            </a:r>
            <a:endParaRPr sz="2400">
              <a:solidFill>
                <a:srgbClr val="000000"/>
              </a:solidFill>
              <a:latin typeface="Raleway"/>
              <a:ea typeface="Raleway"/>
              <a:cs typeface="Raleway"/>
              <a:sym typeface="Raleway"/>
            </a:endParaRPr>
          </a:p>
          <a:p>
            <a:endParaRPr>
              <a:latin typeface="Raleway SemiBold"/>
              <a:ea typeface="Raleway SemiBold"/>
              <a:cs typeface="Raleway SemiBold"/>
              <a:sym typeface="Raleway SemiBold"/>
            </a:endParaRPr>
          </a:p>
        </p:txBody>
      </p:sp>
      <p:sp>
        <p:nvSpPr>
          <p:cNvPr id="117" name="Google Shape;117;p20"/>
          <p:cNvSpPr txBox="1">
            <a:spLocks noGrp="1"/>
          </p:cNvSpPr>
          <p:nvPr>
            <p:ph type="body" idx="1"/>
          </p:nvPr>
        </p:nvSpPr>
        <p:spPr>
          <a:xfrm>
            <a:off x="634933" y="1145200"/>
            <a:ext cx="7298000" cy="5712800"/>
          </a:xfrm>
          <a:prstGeom prst="rect">
            <a:avLst/>
          </a:prstGeom>
        </p:spPr>
        <p:txBody>
          <a:bodyPr spcFirstLastPara="1" vert="horz" wrap="square" lIns="121900" tIns="121900" rIns="121900" bIns="121900" rtlCol="0" anchor="t" anchorCtr="0">
            <a:noAutofit/>
          </a:bodyPr>
          <a:lstStyle/>
          <a:p>
            <a:pPr marL="0" indent="0">
              <a:lnSpc>
                <a:spcPct val="114000"/>
              </a:lnSpc>
              <a:spcBef>
                <a:spcPts val="1333"/>
              </a:spcBef>
              <a:buNone/>
            </a:pPr>
            <a:r>
              <a:rPr lang="en" sz="1867">
                <a:latin typeface="Lato"/>
                <a:ea typeface="Lato"/>
                <a:cs typeface="Lato"/>
                <a:sym typeface="Lato"/>
              </a:rPr>
              <a:t>A permanent home for the arts in Redwood City that makes the arts accessible to everyone and maintains affordable costs for all will benefit the area both culturally and economically.</a:t>
            </a:r>
            <a:endParaRPr sz="1867">
              <a:latin typeface="Lato"/>
              <a:ea typeface="Lato"/>
              <a:cs typeface="Lato"/>
              <a:sym typeface="Lato"/>
            </a:endParaRPr>
          </a:p>
          <a:p>
            <a:pPr marL="0" indent="0">
              <a:lnSpc>
                <a:spcPct val="114000"/>
              </a:lnSpc>
              <a:spcBef>
                <a:spcPts val="1333"/>
              </a:spcBef>
              <a:buNone/>
            </a:pPr>
            <a:r>
              <a:rPr lang="en" sz="1867">
                <a:latin typeface="Lato"/>
                <a:ea typeface="Lato"/>
                <a:cs typeface="Lato"/>
                <a:sym typeface="Lato"/>
              </a:rPr>
              <a:t>It would truly position </a:t>
            </a:r>
            <a:r>
              <a:rPr lang="en" sz="1867" b="1">
                <a:latin typeface="Lato"/>
                <a:ea typeface="Lato"/>
                <a:cs typeface="Lato"/>
                <a:sym typeface="Lato"/>
              </a:rPr>
              <a:t>Redwood City as The Arts, Culture, </a:t>
            </a:r>
            <a:r>
              <a:rPr lang="en" sz="1867" b="1" i="1">
                <a:latin typeface="Lato"/>
                <a:ea typeface="Lato"/>
                <a:cs typeface="Lato"/>
                <a:sym typeface="Lato"/>
              </a:rPr>
              <a:t>and</a:t>
            </a:r>
            <a:r>
              <a:rPr lang="en" sz="1867" b="1">
                <a:latin typeface="Lato"/>
                <a:ea typeface="Lato"/>
                <a:cs typeface="Lato"/>
                <a:sym typeface="Lato"/>
              </a:rPr>
              <a:t> Entertainment Destination on the Peninsula, </a:t>
            </a:r>
            <a:r>
              <a:rPr lang="en" sz="1867">
                <a:latin typeface="Lato"/>
                <a:ea typeface="Lato"/>
                <a:cs typeface="Lato"/>
                <a:sym typeface="Lato"/>
              </a:rPr>
              <a:t>making it a rich and lively cultural destination by:</a:t>
            </a:r>
            <a:endParaRPr sz="1867">
              <a:latin typeface="Lato"/>
              <a:ea typeface="Lato"/>
              <a:cs typeface="Lato"/>
              <a:sym typeface="Lato"/>
            </a:endParaRPr>
          </a:p>
          <a:p>
            <a:pPr indent="-423323">
              <a:lnSpc>
                <a:spcPct val="114000"/>
              </a:lnSpc>
              <a:spcBef>
                <a:spcPts val="1333"/>
              </a:spcBef>
              <a:buSzPts val="1400"/>
              <a:buFont typeface="Lato"/>
              <a:buChar char="●"/>
            </a:pPr>
            <a:r>
              <a:rPr lang="en" sz="1867" b="1">
                <a:latin typeface="Lato"/>
                <a:ea typeface="Lato"/>
                <a:cs typeface="Lato"/>
                <a:sym typeface="Lato"/>
              </a:rPr>
              <a:t>Enriching the education of the city’s children</a:t>
            </a:r>
            <a:endParaRPr sz="1867" b="1">
              <a:latin typeface="Lato"/>
              <a:ea typeface="Lato"/>
              <a:cs typeface="Lato"/>
              <a:sym typeface="Lato"/>
            </a:endParaRPr>
          </a:p>
          <a:p>
            <a:pPr indent="-423323">
              <a:lnSpc>
                <a:spcPct val="114000"/>
              </a:lnSpc>
              <a:buSzPts val="1400"/>
              <a:buFont typeface="Lato"/>
              <a:buChar char="●"/>
            </a:pPr>
            <a:r>
              <a:rPr lang="en" sz="1867" b="1">
                <a:latin typeface="Lato"/>
                <a:ea typeface="Lato"/>
                <a:cs typeface="Lato"/>
                <a:sym typeface="Lato"/>
              </a:rPr>
              <a:t>Boosting local businesses</a:t>
            </a:r>
            <a:endParaRPr sz="1867">
              <a:latin typeface="Lato"/>
              <a:ea typeface="Lato"/>
              <a:cs typeface="Lato"/>
              <a:sym typeface="Lato"/>
            </a:endParaRPr>
          </a:p>
          <a:p>
            <a:pPr indent="-423323">
              <a:lnSpc>
                <a:spcPct val="114000"/>
              </a:lnSpc>
              <a:buSzPts val="1400"/>
              <a:buFont typeface="Lato"/>
              <a:buChar char="●"/>
            </a:pPr>
            <a:r>
              <a:rPr lang="en" sz="1867" b="1">
                <a:latin typeface="Lato"/>
                <a:ea typeface="Lato"/>
                <a:cs typeface="Lato"/>
                <a:sym typeface="Lato"/>
              </a:rPr>
              <a:t>Instilling pride and community cohesion</a:t>
            </a:r>
            <a:endParaRPr sz="1867" b="1">
              <a:latin typeface="Lato"/>
              <a:ea typeface="Lato"/>
              <a:cs typeface="Lato"/>
              <a:sym typeface="Lato"/>
            </a:endParaRPr>
          </a:p>
          <a:p>
            <a:pPr indent="-423323">
              <a:lnSpc>
                <a:spcPct val="114000"/>
              </a:lnSpc>
              <a:buSzPts val="1400"/>
              <a:buFont typeface="Lato"/>
              <a:buChar char="●"/>
            </a:pPr>
            <a:r>
              <a:rPr lang="en" sz="1867" b="1">
                <a:latin typeface="Lato"/>
                <a:ea typeface="Lato"/>
                <a:cs typeface="Lato"/>
                <a:sym typeface="Lato"/>
              </a:rPr>
              <a:t>Facilitating lifelong learning</a:t>
            </a:r>
            <a:endParaRPr sz="1867" b="1">
              <a:latin typeface="Lato"/>
              <a:ea typeface="Lato"/>
              <a:cs typeface="Lato"/>
              <a:sym typeface="Lato"/>
            </a:endParaRPr>
          </a:p>
          <a:p>
            <a:pPr indent="-423323">
              <a:lnSpc>
                <a:spcPct val="114000"/>
              </a:lnSpc>
              <a:buSzPts val="1400"/>
              <a:buFont typeface="Lato"/>
              <a:buChar char="●"/>
            </a:pPr>
            <a:r>
              <a:rPr lang="en" sz="1867" b="1">
                <a:latin typeface="Lato"/>
                <a:ea typeface="Lato"/>
                <a:cs typeface="Lato"/>
                <a:sym typeface="Lato"/>
              </a:rPr>
              <a:t>Encouraging civic dialogue</a:t>
            </a:r>
            <a:endParaRPr sz="1867" b="1">
              <a:latin typeface="Lato"/>
              <a:ea typeface="Lato"/>
              <a:cs typeface="Lato"/>
              <a:sym typeface="Lato"/>
            </a:endParaRPr>
          </a:p>
          <a:p>
            <a:pPr indent="-423323">
              <a:lnSpc>
                <a:spcPct val="114000"/>
              </a:lnSpc>
              <a:buSzPts val="1400"/>
              <a:buFont typeface="Lato"/>
              <a:buChar char="●"/>
            </a:pPr>
            <a:r>
              <a:rPr lang="en" sz="1867" b="1">
                <a:latin typeface="Lato"/>
                <a:ea typeface="Lato"/>
                <a:cs typeface="Lato"/>
                <a:sym typeface="Lato"/>
              </a:rPr>
              <a:t>Engaging families and citizens</a:t>
            </a:r>
            <a:endParaRPr sz="1867" b="1">
              <a:latin typeface="Lato"/>
              <a:ea typeface="Lato"/>
              <a:cs typeface="Lato"/>
              <a:sym typeface="Lato"/>
            </a:endParaRPr>
          </a:p>
          <a:p>
            <a:pPr indent="-423323">
              <a:lnSpc>
                <a:spcPct val="114000"/>
              </a:lnSpc>
              <a:buSzPts val="1400"/>
              <a:buFont typeface="Lato"/>
              <a:buChar char="●"/>
            </a:pPr>
            <a:r>
              <a:rPr lang="en" sz="1867" b="1">
                <a:latin typeface="Lato"/>
                <a:ea typeface="Lato"/>
                <a:cs typeface="Lato"/>
                <a:sym typeface="Lato"/>
              </a:rPr>
              <a:t>Increasing tourism</a:t>
            </a:r>
            <a:endParaRPr sz="1867" b="1">
              <a:latin typeface="Lato"/>
              <a:ea typeface="Lato"/>
              <a:cs typeface="Lato"/>
              <a:sym typeface="Lato"/>
            </a:endParaRPr>
          </a:p>
        </p:txBody>
      </p:sp>
      <p:pic>
        <p:nvPicPr>
          <p:cNvPr id="118" name="Google Shape;118;p20"/>
          <p:cNvPicPr preferRelativeResize="0"/>
          <p:nvPr/>
        </p:nvPicPr>
        <p:blipFill rotWithShape="1">
          <a:blip r:embed="rId3">
            <a:alphaModFix/>
          </a:blip>
          <a:srcRect l="12217" r="4331" b="11166"/>
          <a:stretch/>
        </p:blipFill>
        <p:spPr>
          <a:xfrm>
            <a:off x="8567533" y="1203001"/>
            <a:ext cx="2716699" cy="2739364"/>
          </a:xfrm>
          <a:prstGeom prst="rect">
            <a:avLst/>
          </a:prstGeom>
          <a:noFill/>
          <a:ln>
            <a:noFill/>
          </a:ln>
        </p:spPr>
      </p:pic>
      <p:pic>
        <p:nvPicPr>
          <p:cNvPr id="119" name="Google Shape;119;p20"/>
          <p:cNvPicPr preferRelativeResize="0"/>
          <p:nvPr/>
        </p:nvPicPr>
        <p:blipFill rotWithShape="1">
          <a:blip r:embed="rId4">
            <a:alphaModFix/>
          </a:blip>
          <a:srcRect l="32435" t="20048" r="10600" b="12561"/>
          <a:stretch/>
        </p:blipFill>
        <p:spPr>
          <a:xfrm>
            <a:off x="8567534" y="4051777"/>
            <a:ext cx="2716700" cy="23612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181633" y="5873600"/>
            <a:ext cx="11360800" cy="679600"/>
          </a:xfrm>
          <a:prstGeom prst="rect">
            <a:avLst/>
          </a:prstGeom>
        </p:spPr>
        <p:txBody>
          <a:bodyPr spcFirstLastPara="1" vert="horz" wrap="square" lIns="121900" tIns="121900" rIns="121900" bIns="121900" rtlCol="0" anchor="t" anchorCtr="0">
            <a:noAutofit/>
          </a:bodyPr>
          <a:lstStyle/>
          <a:p>
            <a:pPr>
              <a:lnSpc>
                <a:spcPct val="115000"/>
              </a:lnSpc>
              <a:buClr>
                <a:schemeClr val="dk1"/>
              </a:buClr>
              <a:buSzPts val="1100"/>
            </a:pPr>
            <a:r>
              <a:rPr lang="en" sz="1200">
                <a:solidFill>
                  <a:srgbClr val="292522"/>
                </a:solidFill>
                <a:highlight>
                  <a:srgbClr val="FFFFFF"/>
                </a:highlight>
                <a:latin typeface="Lato"/>
                <a:ea typeface="Lato"/>
                <a:cs typeface="Lato"/>
                <a:sym typeface="Lato"/>
              </a:rPr>
              <a:t>*Each of the 26 topics has extensive data and fact sheets at the </a:t>
            </a:r>
            <a:r>
              <a:rPr lang="en" sz="1200" u="sng">
                <a:solidFill>
                  <a:schemeClr val="hlink"/>
                </a:solidFill>
                <a:highlight>
                  <a:srgbClr val="FFFFFF"/>
                </a:highlight>
                <a:latin typeface="Lato"/>
                <a:ea typeface="Lato"/>
                <a:cs typeface="Lato"/>
                <a:sym typeface="Lato"/>
                <a:hlinkClick r:id="rId3"/>
              </a:rPr>
              <a:t>Arts + Social Impact Explorer</a:t>
            </a:r>
            <a:r>
              <a:rPr lang="en" sz="1200">
                <a:solidFill>
                  <a:srgbClr val="292522"/>
                </a:solidFill>
                <a:highlight>
                  <a:srgbClr val="FFFFFF"/>
                </a:highlight>
                <a:latin typeface="Lato"/>
                <a:ea typeface="Lato"/>
                <a:cs typeface="Lato"/>
                <a:sym typeface="Lato"/>
              </a:rPr>
              <a:t>. Explore all the topics to fully understand how and why the arts are a crucial element of a thriving community.</a:t>
            </a:r>
            <a:endParaRPr sz="1200">
              <a:solidFill>
                <a:srgbClr val="434343"/>
              </a:solidFill>
              <a:latin typeface="Lato"/>
              <a:ea typeface="Lato"/>
              <a:cs typeface="Lato"/>
              <a:sym typeface="Lato"/>
            </a:endParaRPr>
          </a:p>
          <a:p>
            <a:pPr>
              <a:lnSpc>
                <a:spcPct val="115000"/>
              </a:lnSpc>
              <a:spcBef>
                <a:spcPts val="2133"/>
              </a:spcBef>
              <a:buClr>
                <a:schemeClr val="dk1"/>
              </a:buClr>
              <a:buSzPts val="1100"/>
            </a:pPr>
            <a:endParaRPr sz="1200" b="1"/>
          </a:p>
          <a:p>
            <a:endParaRPr sz="1200"/>
          </a:p>
        </p:txBody>
      </p:sp>
      <p:sp>
        <p:nvSpPr>
          <p:cNvPr id="125" name="Google Shape;125;p21"/>
          <p:cNvSpPr txBox="1">
            <a:spLocks noGrp="1"/>
          </p:cNvSpPr>
          <p:nvPr>
            <p:ph type="body" idx="1"/>
          </p:nvPr>
        </p:nvSpPr>
        <p:spPr>
          <a:xfrm>
            <a:off x="386800" y="2083400"/>
            <a:ext cx="4300400" cy="35716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1333" b="1">
                <a:solidFill>
                  <a:srgbClr val="FF0000"/>
                </a:solidFill>
                <a:latin typeface="Lato"/>
                <a:ea typeface="Lato"/>
                <a:cs typeface="Lato"/>
                <a:sym typeface="Lato"/>
              </a:rPr>
              <a:t>ARTS + ECONOMIC DEVELOPMENT</a:t>
            </a:r>
            <a:endParaRPr sz="1333" b="1">
              <a:solidFill>
                <a:srgbClr val="FF0000"/>
              </a:solidFill>
              <a:latin typeface="Lato"/>
              <a:ea typeface="Lato"/>
              <a:cs typeface="Lato"/>
              <a:sym typeface="Lato"/>
            </a:endParaRPr>
          </a:p>
          <a:p>
            <a:pPr indent="-389457">
              <a:spcBef>
                <a:spcPts val="667"/>
              </a:spcBef>
              <a:buClr>
                <a:srgbClr val="434343"/>
              </a:buClr>
              <a:buSzPts val="1000"/>
              <a:buFont typeface="Lato"/>
              <a:buChar char="●"/>
            </a:pPr>
            <a:r>
              <a:rPr lang="en" sz="1333" b="1">
                <a:solidFill>
                  <a:srgbClr val="434343"/>
                </a:solidFill>
                <a:latin typeface="Lato"/>
                <a:ea typeface="Lato"/>
                <a:cs typeface="Lato"/>
                <a:sym typeface="Lato"/>
              </a:rPr>
              <a:t>Arts generate 4.2% of U.S. GDP</a:t>
            </a:r>
            <a:endParaRPr sz="1333">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Arts support 4.92 million jobs in the U.S.</a:t>
            </a:r>
            <a:endParaRPr sz="1333" b="1">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53% of businesses value arts partnerships </a:t>
            </a:r>
            <a:endParaRPr sz="1333" b="1">
              <a:solidFill>
                <a:srgbClr val="434343"/>
              </a:solidFill>
              <a:latin typeface="Lato"/>
              <a:ea typeface="Lato"/>
              <a:cs typeface="Lato"/>
              <a:sym typeface="Lato"/>
            </a:endParaRPr>
          </a:p>
          <a:p>
            <a:pPr marL="0" indent="0">
              <a:spcBef>
                <a:spcPts val="667"/>
              </a:spcBef>
              <a:buNone/>
            </a:pPr>
            <a:r>
              <a:rPr lang="en" sz="1333" b="1">
                <a:solidFill>
                  <a:srgbClr val="FF0000"/>
                </a:solidFill>
                <a:latin typeface="Lato"/>
                <a:ea typeface="Lato"/>
                <a:cs typeface="Lato"/>
                <a:sym typeface="Lato"/>
              </a:rPr>
              <a:t>ARTS + TOURISM</a:t>
            </a:r>
            <a:endParaRPr sz="1333" b="1">
              <a:solidFill>
                <a:schemeClr val="dk1"/>
              </a:solidFill>
              <a:latin typeface="Lato"/>
              <a:ea typeface="Lato"/>
              <a:cs typeface="Lato"/>
              <a:sym typeface="Lato"/>
            </a:endParaRPr>
          </a:p>
          <a:p>
            <a:pPr indent="-389457">
              <a:spcBef>
                <a:spcPts val="667"/>
              </a:spcBef>
              <a:buClr>
                <a:srgbClr val="434343"/>
              </a:buClr>
              <a:buSzPts val="1000"/>
            </a:pPr>
            <a:r>
              <a:rPr lang="en" sz="1333" b="1">
                <a:solidFill>
                  <a:srgbClr val="434343"/>
                </a:solidFill>
                <a:latin typeface="Lato"/>
                <a:ea typeface="Lato"/>
                <a:cs typeface="Lato"/>
                <a:sym typeface="Lato"/>
              </a:rPr>
              <a:t>68% of tourism in U.S. is driven by art</a:t>
            </a:r>
            <a:endParaRPr sz="1333" b="1">
              <a:solidFill>
                <a:srgbClr val="434343"/>
              </a:solidFill>
              <a:latin typeface="Lato"/>
              <a:ea typeface="Lato"/>
              <a:cs typeface="Lato"/>
              <a:sym typeface="Lato"/>
            </a:endParaRPr>
          </a:p>
          <a:p>
            <a:pPr indent="-389457">
              <a:buClr>
                <a:srgbClr val="434343"/>
              </a:buClr>
              <a:buSzPts val="1000"/>
            </a:pPr>
            <a:r>
              <a:rPr lang="en" sz="1333" b="1">
                <a:solidFill>
                  <a:srgbClr val="434343"/>
                </a:solidFill>
                <a:latin typeface="Lato"/>
                <a:ea typeface="Lato"/>
                <a:cs typeface="Lato"/>
                <a:sym typeface="Lato"/>
              </a:rPr>
              <a:t>Cultural tourists spend 2X more</a:t>
            </a:r>
            <a:endParaRPr sz="1333" b="1">
              <a:solidFill>
                <a:srgbClr val="434343"/>
              </a:solidFill>
              <a:latin typeface="Lato"/>
              <a:ea typeface="Lato"/>
              <a:cs typeface="Lato"/>
              <a:sym typeface="Lato"/>
            </a:endParaRPr>
          </a:p>
          <a:p>
            <a:pPr indent="-389457">
              <a:buClr>
                <a:srgbClr val="434343"/>
              </a:buClr>
              <a:buSzPts val="1000"/>
            </a:pPr>
            <a:r>
              <a:rPr lang="en" sz="1333" b="1">
                <a:solidFill>
                  <a:srgbClr val="434343"/>
                </a:solidFill>
                <a:latin typeface="Lato"/>
                <a:ea typeface="Lato"/>
                <a:cs typeface="Lato"/>
                <a:sym typeface="Lato"/>
              </a:rPr>
              <a:t>68% increase in empathy for other cultures </a:t>
            </a:r>
            <a:endParaRPr sz="1333" b="1">
              <a:solidFill>
                <a:srgbClr val="434343"/>
              </a:solidFill>
              <a:latin typeface="Lato"/>
              <a:ea typeface="Lato"/>
              <a:cs typeface="Lato"/>
              <a:sym typeface="Lato"/>
            </a:endParaRPr>
          </a:p>
          <a:p>
            <a:pPr indent="-389457">
              <a:buClr>
                <a:srgbClr val="434343"/>
              </a:buClr>
              <a:buSzPts val="1000"/>
            </a:pPr>
            <a:r>
              <a:rPr lang="en" sz="1333" b="1">
                <a:solidFill>
                  <a:srgbClr val="434343"/>
                </a:solidFill>
                <a:latin typeface="Lato"/>
                <a:ea typeface="Lato"/>
                <a:cs typeface="Lato"/>
                <a:sym typeface="Lato"/>
              </a:rPr>
              <a:t>80% of people explore new places for the arts </a:t>
            </a:r>
            <a:endParaRPr sz="1333" b="1">
              <a:solidFill>
                <a:srgbClr val="434343"/>
              </a:solidFill>
              <a:latin typeface="Lato"/>
              <a:ea typeface="Lato"/>
              <a:cs typeface="Lato"/>
              <a:sym typeface="Lato"/>
            </a:endParaRPr>
          </a:p>
          <a:p>
            <a:pPr marL="0" indent="0">
              <a:spcBef>
                <a:spcPts val="667"/>
              </a:spcBef>
              <a:buNone/>
            </a:pPr>
            <a:r>
              <a:rPr lang="en" sz="1333" b="1">
                <a:solidFill>
                  <a:srgbClr val="FF0000"/>
                </a:solidFill>
                <a:latin typeface="Lato"/>
                <a:ea typeface="Lato"/>
                <a:cs typeface="Lato"/>
                <a:sym typeface="Lato"/>
              </a:rPr>
              <a:t>ARTS + HOUSING</a:t>
            </a:r>
            <a:endParaRPr sz="1333" b="1">
              <a:solidFill>
                <a:schemeClr val="dk1"/>
              </a:solidFill>
              <a:latin typeface="Lato"/>
              <a:ea typeface="Lato"/>
              <a:cs typeface="Lato"/>
              <a:sym typeface="Lato"/>
            </a:endParaRPr>
          </a:p>
          <a:p>
            <a:pPr indent="-389457">
              <a:spcBef>
                <a:spcPts val="667"/>
              </a:spcBef>
              <a:buClr>
                <a:srgbClr val="434343"/>
              </a:buClr>
              <a:buSzPts val="1000"/>
            </a:pPr>
            <a:r>
              <a:rPr lang="en" sz="1333">
                <a:solidFill>
                  <a:srgbClr val="434343"/>
                </a:solidFill>
                <a:latin typeface="Lato"/>
                <a:ea typeface="Lato"/>
                <a:cs typeface="Lato"/>
                <a:sym typeface="Lato"/>
              </a:rPr>
              <a:t> </a:t>
            </a:r>
            <a:r>
              <a:rPr lang="en" sz="1333" b="1">
                <a:solidFill>
                  <a:srgbClr val="434343"/>
                </a:solidFill>
                <a:latin typeface="Lato"/>
                <a:ea typeface="Lato"/>
                <a:cs typeface="Lato"/>
                <a:sym typeface="Lato"/>
              </a:rPr>
              <a:t>20% rise in property values </a:t>
            </a:r>
            <a:endParaRPr sz="1333" b="1">
              <a:solidFill>
                <a:srgbClr val="434343"/>
              </a:solidFill>
              <a:latin typeface="Lato"/>
              <a:ea typeface="Lato"/>
              <a:cs typeface="Lato"/>
              <a:sym typeface="Lato"/>
            </a:endParaRPr>
          </a:p>
          <a:p>
            <a:pPr indent="-389457">
              <a:buClr>
                <a:srgbClr val="434343"/>
              </a:buClr>
              <a:buSzPts val="1000"/>
            </a:pPr>
            <a:r>
              <a:rPr lang="en" sz="1333">
                <a:solidFill>
                  <a:srgbClr val="434343"/>
                </a:solidFill>
                <a:latin typeface="Lato"/>
                <a:ea typeface="Lato"/>
                <a:cs typeface="Lato"/>
                <a:sym typeface="Lato"/>
              </a:rPr>
              <a:t> </a:t>
            </a:r>
            <a:r>
              <a:rPr lang="en" sz="1333" b="1">
                <a:solidFill>
                  <a:srgbClr val="434343"/>
                </a:solidFill>
                <a:latin typeface="Lato"/>
                <a:ea typeface="Lato"/>
                <a:cs typeface="Lato"/>
                <a:sym typeface="Lato"/>
              </a:rPr>
              <a:t>Arts raise awareness</a:t>
            </a:r>
            <a:endParaRPr sz="1333" b="1">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More art = more value</a:t>
            </a:r>
            <a:endParaRPr sz="1333" b="1">
              <a:solidFill>
                <a:srgbClr val="434343"/>
              </a:solidFill>
              <a:latin typeface="Lato"/>
              <a:ea typeface="Lato"/>
              <a:cs typeface="Lato"/>
              <a:sym typeface="Lato"/>
            </a:endParaRPr>
          </a:p>
          <a:p>
            <a:pPr marL="0" indent="0">
              <a:spcBef>
                <a:spcPts val="667"/>
              </a:spcBef>
              <a:buNone/>
            </a:pPr>
            <a:endParaRPr sz="1333" b="1">
              <a:solidFill>
                <a:srgbClr val="434343"/>
              </a:solidFill>
              <a:latin typeface="Lato"/>
              <a:ea typeface="Lato"/>
              <a:cs typeface="Lato"/>
              <a:sym typeface="Lato"/>
            </a:endParaRPr>
          </a:p>
          <a:p>
            <a:pPr marL="0" indent="0">
              <a:spcBef>
                <a:spcPts val="667"/>
              </a:spcBef>
              <a:spcAft>
                <a:spcPts val="2133"/>
              </a:spcAft>
              <a:buNone/>
            </a:pPr>
            <a:endParaRPr sz="1067" b="1">
              <a:solidFill>
                <a:schemeClr val="dk1"/>
              </a:solidFill>
            </a:endParaRPr>
          </a:p>
        </p:txBody>
      </p:sp>
      <p:sp>
        <p:nvSpPr>
          <p:cNvPr id="126" name="Google Shape;126;p21"/>
          <p:cNvSpPr txBox="1">
            <a:spLocks noGrp="1"/>
          </p:cNvSpPr>
          <p:nvPr>
            <p:ph type="title"/>
          </p:nvPr>
        </p:nvSpPr>
        <p:spPr>
          <a:xfrm>
            <a:off x="314000" y="112667"/>
            <a:ext cx="11360800" cy="763600"/>
          </a:xfrm>
          <a:prstGeom prst="rect">
            <a:avLst/>
          </a:prstGeom>
        </p:spPr>
        <p:txBody>
          <a:bodyPr spcFirstLastPara="1" vert="horz" wrap="square" lIns="121900" tIns="121900" rIns="121900" bIns="121900" rtlCol="0" anchor="t" anchorCtr="0">
            <a:noAutofit/>
          </a:bodyPr>
          <a:lstStyle/>
          <a:p>
            <a:r>
              <a:rPr lang="en" sz="4000" b="1">
                <a:solidFill>
                  <a:srgbClr val="000000"/>
                </a:solidFill>
                <a:latin typeface="Raleway"/>
                <a:ea typeface="Raleway"/>
                <a:cs typeface="Raleway"/>
                <a:sym typeface="Raleway"/>
              </a:rPr>
              <a:t>Art Improves Civic Life</a:t>
            </a:r>
            <a:endParaRPr sz="2400">
              <a:solidFill>
                <a:srgbClr val="000000"/>
              </a:solidFill>
              <a:latin typeface="Raleway"/>
              <a:ea typeface="Raleway"/>
              <a:cs typeface="Raleway"/>
              <a:sym typeface="Raleway"/>
            </a:endParaRPr>
          </a:p>
          <a:p>
            <a:endParaRPr>
              <a:latin typeface="Raleway SemiBold"/>
              <a:ea typeface="Raleway SemiBold"/>
              <a:cs typeface="Raleway SemiBold"/>
              <a:sym typeface="Raleway SemiBold"/>
            </a:endParaRPr>
          </a:p>
        </p:txBody>
      </p:sp>
      <p:sp>
        <p:nvSpPr>
          <p:cNvPr id="127" name="Google Shape;127;p21"/>
          <p:cNvSpPr txBox="1">
            <a:spLocks noGrp="1"/>
          </p:cNvSpPr>
          <p:nvPr>
            <p:ph type="body" idx="1"/>
          </p:nvPr>
        </p:nvSpPr>
        <p:spPr>
          <a:xfrm>
            <a:off x="314000" y="967733"/>
            <a:ext cx="11360800" cy="9312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1733" u="sng">
                <a:solidFill>
                  <a:schemeClr val="hlink"/>
                </a:solidFill>
                <a:highlight>
                  <a:srgbClr val="FFFFFF"/>
                </a:highlight>
                <a:latin typeface="Lato"/>
                <a:ea typeface="Lato"/>
                <a:cs typeface="Lato"/>
                <a:sym typeface="Lato"/>
                <a:hlinkClick r:id="rId4"/>
              </a:rPr>
              <a:t>Americans for the Arts</a:t>
            </a:r>
            <a:r>
              <a:rPr lang="en" sz="1733">
                <a:solidFill>
                  <a:srgbClr val="292522"/>
                </a:solidFill>
                <a:highlight>
                  <a:srgbClr val="FFFFFF"/>
                </a:highlight>
                <a:latin typeface="Lato"/>
                <a:ea typeface="Lato"/>
                <a:cs typeface="Lato"/>
                <a:sym typeface="Lato"/>
              </a:rPr>
              <a:t> </a:t>
            </a:r>
            <a:r>
              <a:rPr lang="en" sz="1733">
                <a:solidFill>
                  <a:srgbClr val="292522"/>
                </a:solidFill>
              </a:rPr>
              <a:t>research demonstrates why art is significant for local economic development and community health. Visit </a:t>
            </a:r>
            <a:r>
              <a:rPr lang="en" sz="1733">
                <a:solidFill>
                  <a:srgbClr val="292522"/>
                </a:solidFill>
                <a:highlight>
                  <a:srgbClr val="FFFFFF"/>
                </a:highlight>
                <a:latin typeface="Lato"/>
                <a:ea typeface="Lato"/>
                <a:cs typeface="Lato"/>
                <a:sym typeface="Lato"/>
              </a:rPr>
              <a:t> </a:t>
            </a:r>
            <a:r>
              <a:rPr lang="en" sz="1733" b="1" u="sng">
                <a:solidFill>
                  <a:schemeClr val="hlink"/>
                </a:solidFill>
                <a:highlight>
                  <a:srgbClr val="FFFFFF"/>
                </a:highlight>
                <a:latin typeface="Lato"/>
                <a:ea typeface="Lato"/>
                <a:cs typeface="Lato"/>
                <a:sym typeface="Lato"/>
                <a:hlinkClick r:id="rId3"/>
              </a:rPr>
              <a:t>Arts + Social Impact Explorer</a:t>
            </a:r>
            <a:r>
              <a:rPr lang="en" sz="1733">
                <a:solidFill>
                  <a:srgbClr val="292522"/>
                </a:solidFill>
                <a:highlight>
                  <a:srgbClr val="FFFFFF"/>
                </a:highlight>
                <a:latin typeface="Lato"/>
                <a:ea typeface="Lato"/>
                <a:cs typeface="Lato"/>
                <a:sym typeface="Lato"/>
              </a:rPr>
              <a:t> for more data. </a:t>
            </a:r>
            <a:endParaRPr sz="1867">
              <a:solidFill>
                <a:srgbClr val="FF00FF"/>
              </a:solidFill>
              <a:latin typeface="Lato"/>
              <a:ea typeface="Lato"/>
              <a:cs typeface="Lato"/>
              <a:sym typeface="Lato"/>
            </a:endParaRPr>
          </a:p>
        </p:txBody>
      </p:sp>
      <p:pic>
        <p:nvPicPr>
          <p:cNvPr id="128" name="Google Shape;128;p21"/>
          <p:cNvPicPr preferRelativeResize="0"/>
          <p:nvPr/>
        </p:nvPicPr>
        <p:blipFill rotWithShape="1">
          <a:blip r:embed="rId5">
            <a:alphaModFix/>
          </a:blip>
          <a:srcRect l="20432" t="6851" r="19841" b="16255"/>
          <a:stretch/>
        </p:blipFill>
        <p:spPr>
          <a:xfrm>
            <a:off x="8744005" y="2378449"/>
            <a:ext cx="2557027" cy="2914035"/>
          </a:xfrm>
          <a:prstGeom prst="rect">
            <a:avLst/>
          </a:prstGeom>
          <a:noFill/>
          <a:ln>
            <a:noFill/>
          </a:ln>
        </p:spPr>
      </p:pic>
      <p:pic>
        <p:nvPicPr>
          <p:cNvPr id="129" name="Google Shape;129;p21"/>
          <p:cNvPicPr preferRelativeResize="0"/>
          <p:nvPr/>
        </p:nvPicPr>
        <p:blipFill rotWithShape="1">
          <a:blip r:embed="rId6">
            <a:alphaModFix/>
          </a:blip>
          <a:srcRect l="14333" t="6220" r="25337" b="9837"/>
          <a:stretch/>
        </p:blipFill>
        <p:spPr>
          <a:xfrm>
            <a:off x="4825301" y="2358533"/>
            <a:ext cx="3780601" cy="29538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
          <p:cNvPicPr preferRelativeResize="0"/>
          <p:nvPr/>
        </p:nvPicPr>
        <p:blipFill rotWithShape="1">
          <a:blip r:embed="rId3">
            <a:alphaModFix/>
          </a:blip>
          <a:srcRect/>
          <a:stretch/>
        </p:blipFill>
        <p:spPr>
          <a:xfrm>
            <a:off x="0" y="-1"/>
            <a:ext cx="12192000" cy="6858000"/>
          </a:xfrm>
          <a:prstGeom prst="rect">
            <a:avLst/>
          </a:prstGeom>
          <a:noFill/>
          <a:ln>
            <a:noFill/>
          </a:ln>
        </p:spPr>
      </p:pic>
      <p:pic>
        <p:nvPicPr>
          <p:cNvPr id="132" name="Google Shape;132;p2"/>
          <p:cNvPicPr preferRelativeResize="0"/>
          <p:nvPr/>
        </p:nvPicPr>
        <p:blipFill rotWithShape="1">
          <a:blip r:embed="rId4">
            <a:alphaModFix/>
          </a:blip>
          <a:srcRect/>
          <a:stretch/>
        </p:blipFill>
        <p:spPr>
          <a:xfrm>
            <a:off x="4383741" y="2849462"/>
            <a:ext cx="5127811" cy="3702277"/>
          </a:xfrm>
          <a:prstGeom prst="rect">
            <a:avLst/>
          </a:prstGeom>
          <a:noFill/>
          <a:ln>
            <a:noFill/>
          </a:ln>
        </p:spPr>
      </p:pic>
      <p:pic>
        <p:nvPicPr>
          <p:cNvPr id="133" name="Google Shape;133;p2"/>
          <p:cNvPicPr preferRelativeResize="0"/>
          <p:nvPr/>
        </p:nvPicPr>
        <p:blipFill rotWithShape="1">
          <a:blip r:embed="rId5">
            <a:alphaModFix/>
          </a:blip>
          <a:srcRect/>
          <a:stretch/>
        </p:blipFill>
        <p:spPr>
          <a:xfrm>
            <a:off x="989255" y="936955"/>
            <a:ext cx="4969135" cy="278787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415600" y="222333"/>
            <a:ext cx="11360800" cy="763600"/>
          </a:xfrm>
          <a:prstGeom prst="rect">
            <a:avLst/>
          </a:prstGeom>
        </p:spPr>
        <p:txBody>
          <a:bodyPr spcFirstLastPara="1" vert="horz" wrap="square" lIns="121900" tIns="121900" rIns="121900" bIns="121900" rtlCol="0" anchor="t" anchorCtr="0">
            <a:noAutofit/>
          </a:bodyPr>
          <a:lstStyle/>
          <a:p>
            <a:r>
              <a:rPr lang="en" sz="4000" b="1">
                <a:latin typeface="Raleway"/>
                <a:ea typeface="Raleway"/>
                <a:cs typeface="Raleway"/>
                <a:sym typeface="Raleway"/>
              </a:rPr>
              <a:t>Art Improves Civic Life</a:t>
            </a:r>
            <a:r>
              <a:rPr lang="en" sz="4000" b="1">
                <a:solidFill>
                  <a:srgbClr val="000000"/>
                </a:solidFill>
                <a:latin typeface="Raleway"/>
                <a:ea typeface="Raleway"/>
                <a:cs typeface="Raleway"/>
                <a:sym typeface="Raleway"/>
              </a:rPr>
              <a:t> - cont.</a:t>
            </a:r>
            <a:endParaRPr sz="2400">
              <a:solidFill>
                <a:srgbClr val="000000"/>
              </a:solidFill>
              <a:latin typeface="Raleway"/>
              <a:ea typeface="Raleway"/>
              <a:cs typeface="Raleway"/>
              <a:sym typeface="Raleway"/>
            </a:endParaRPr>
          </a:p>
          <a:p>
            <a:endParaRPr>
              <a:latin typeface="Raleway SemiBold"/>
              <a:ea typeface="Raleway SemiBold"/>
              <a:cs typeface="Raleway SemiBold"/>
              <a:sym typeface="Raleway SemiBold"/>
            </a:endParaRPr>
          </a:p>
        </p:txBody>
      </p:sp>
      <p:sp>
        <p:nvSpPr>
          <p:cNvPr id="135" name="Google Shape;135;p22"/>
          <p:cNvSpPr txBox="1">
            <a:spLocks noGrp="1"/>
          </p:cNvSpPr>
          <p:nvPr>
            <p:ph type="body" idx="1"/>
          </p:nvPr>
        </p:nvSpPr>
        <p:spPr>
          <a:xfrm>
            <a:off x="480267" y="1146000"/>
            <a:ext cx="6607600" cy="5596400"/>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 sz="1333" b="1">
                <a:solidFill>
                  <a:srgbClr val="FF0000"/>
                </a:solidFill>
                <a:latin typeface="Lato"/>
                <a:ea typeface="Lato"/>
                <a:cs typeface="Lato"/>
                <a:sym typeface="Lato"/>
              </a:rPr>
              <a:t>ARTS + LIFELONG LEARNING &amp; YOUTH EDUCATION</a:t>
            </a:r>
            <a:endParaRPr sz="1333" b="1">
              <a:solidFill>
                <a:srgbClr val="FF0000"/>
              </a:solidFill>
              <a:latin typeface="Lato"/>
              <a:ea typeface="Lato"/>
              <a:cs typeface="Lato"/>
              <a:sym typeface="Lato"/>
            </a:endParaRPr>
          </a:p>
          <a:p>
            <a:pPr indent="-389457">
              <a:spcBef>
                <a:spcPts val="667"/>
              </a:spcBef>
              <a:buClr>
                <a:srgbClr val="434343"/>
              </a:buClr>
              <a:buSzPts val="1000"/>
            </a:pPr>
            <a:r>
              <a:rPr lang="en" sz="1333" b="1">
                <a:solidFill>
                  <a:srgbClr val="434343"/>
                </a:solidFill>
                <a:latin typeface="Lato"/>
                <a:ea typeface="Lato"/>
                <a:cs typeface="Lato"/>
                <a:sym typeface="Lato"/>
              </a:rPr>
              <a:t>$1 for after school art programs save $9 on other costs</a:t>
            </a:r>
            <a:endParaRPr sz="1333" b="1">
              <a:solidFill>
                <a:srgbClr val="434343"/>
              </a:solidFill>
              <a:latin typeface="Lato"/>
              <a:ea typeface="Lato"/>
              <a:cs typeface="Lato"/>
              <a:sym typeface="Lato"/>
            </a:endParaRPr>
          </a:p>
          <a:p>
            <a:pPr indent="-389457">
              <a:buClr>
                <a:srgbClr val="434343"/>
              </a:buClr>
              <a:buSzPts val="1000"/>
            </a:pPr>
            <a:r>
              <a:rPr lang="en" sz="1333">
                <a:solidFill>
                  <a:srgbClr val="434343"/>
                </a:solidFill>
                <a:latin typeface="Lato"/>
                <a:ea typeface="Lato"/>
                <a:cs typeface="Lato"/>
                <a:sym typeface="Lato"/>
              </a:rPr>
              <a:t> </a:t>
            </a:r>
            <a:r>
              <a:rPr lang="en" sz="1333" b="1">
                <a:solidFill>
                  <a:srgbClr val="434343"/>
                </a:solidFill>
                <a:latin typeface="Lato"/>
                <a:ea typeface="Lato"/>
                <a:cs typeface="Lato"/>
                <a:sym typeface="Lato"/>
              </a:rPr>
              <a:t>2X as likely to graduate college</a:t>
            </a:r>
            <a:endParaRPr sz="1333" b="1">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100 points higher on their SAT</a:t>
            </a:r>
            <a:endParaRPr sz="1333" b="1">
              <a:solidFill>
                <a:srgbClr val="434343"/>
              </a:solidFill>
              <a:latin typeface="Lato"/>
              <a:ea typeface="Lato"/>
              <a:cs typeface="Lato"/>
              <a:sym typeface="Lato"/>
            </a:endParaRPr>
          </a:p>
          <a:p>
            <a:pPr indent="-389457">
              <a:buClr>
                <a:srgbClr val="434343"/>
              </a:buClr>
              <a:buSzPts val="1000"/>
            </a:pPr>
            <a:r>
              <a:rPr lang="en" sz="1333">
                <a:solidFill>
                  <a:srgbClr val="434343"/>
                </a:solidFill>
                <a:latin typeface="Lato"/>
                <a:ea typeface="Lato"/>
                <a:cs typeface="Lato"/>
                <a:sym typeface="Lato"/>
              </a:rPr>
              <a:t> </a:t>
            </a:r>
            <a:r>
              <a:rPr lang="en" sz="1333" b="1">
                <a:solidFill>
                  <a:srgbClr val="434343"/>
                </a:solidFill>
                <a:latin typeface="Lato"/>
                <a:ea typeface="Lato"/>
                <a:cs typeface="Lato"/>
                <a:sym typeface="Lato"/>
              </a:rPr>
              <a:t>4 out of 5 more likely to vote</a:t>
            </a:r>
            <a:endParaRPr sz="1333" b="1">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9 out of 10 say arts increase connection to community</a:t>
            </a:r>
            <a:endParaRPr sz="1333" b="1">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40% more likely to have friends from different racial groups </a:t>
            </a:r>
            <a:endParaRPr sz="1333" b="1">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IQ increased by music training in 3-5 year olds </a:t>
            </a:r>
            <a:endParaRPr sz="1333" b="1">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63% reduction in risk of dementia </a:t>
            </a:r>
            <a:endParaRPr sz="1333" b="1">
              <a:solidFill>
                <a:srgbClr val="434343"/>
              </a:solidFill>
              <a:latin typeface="Lato"/>
              <a:ea typeface="Lato"/>
              <a:cs typeface="Lato"/>
              <a:sym typeface="Lato"/>
            </a:endParaRPr>
          </a:p>
          <a:p>
            <a:pPr marL="0" indent="0">
              <a:spcBef>
                <a:spcPts val="667"/>
              </a:spcBef>
              <a:buNone/>
            </a:pPr>
            <a:r>
              <a:rPr lang="en" sz="1333" b="1">
                <a:solidFill>
                  <a:srgbClr val="FF0000"/>
                </a:solidFill>
                <a:latin typeface="Lato"/>
                <a:ea typeface="Lato"/>
                <a:cs typeface="Lato"/>
                <a:sym typeface="Lato"/>
              </a:rPr>
              <a:t>ARTS + COMMUNITY DEVELOPMENT &amp; COHESION</a:t>
            </a:r>
            <a:endParaRPr sz="1333" b="1">
              <a:solidFill>
                <a:schemeClr val="dk1"/>
              </a:solidFill>
              <a:latin typeface="Lato"/>
              <a:ea typeface="Lato"/>
              <a:cs typeface="Lato"/>
              <a:sym typeface="Lato"/>
            </a:endParaRPr>
          </a:p>
          <a:p>
            <a:pPr indent="-389457">
              <a:spcBef>
                <a:spcPts val="667"/>
              </a:spcBef>
              <a:buClr>
                <a:srgbClr val="434343"/>
              </a:buClr>
              <a:buSzPts val="1000"/>
            </a:pPr>
            <a:r>
              <a:rPr lang="en" sz="1333">
                <a:solidFill>
                  <a:srgbClr val="434343"/>
                </a:solidFill>
                <a:latin typeface="Lato"/>
                <a:ea typeface="Lato"/>
                <a:cs typeface="Lato"/>
                <a:sym typeface="Lato"/>
              </a:rPr>
              <a:t> </a:t>
            </a:r>
            <a:r>
              <a:rPr lang="en" sz="1333" b="1">
                <a:solidFill>
                  <a:srgbClr val="434343"/>
                </a:solidFill>
                <a:latin typeface="Lato"/>
                <a:ea typeface="Lato"/>
                <a:cs typeface="Lato"/>
                <a:sym typeface="Lato"/>
              </a:rPr>
              <a:t>86% of arts participants more involved in civic issues </a:t>
            </a:r>
            <a:endParaRPr sz="1333" b="1">
              <a:solidFill>
                <a:srgbClr val="434343"/>
              </a:solidFill>
              <a:latin typeface="Lato"/>
              <a:ea typeface="Lato"/>
              <a:cs typeface="Lato"/>
              <a:sym typeface="Lato"/>
            </a:endParaRPr>
          </a:p>
          <a:p>
            <a:pPr indent="-389457">
              <a:buClr>
                <a:srgbClr val="434343"/>
              </a:buClr>
              <a:buSzPts val="1000"/>
            </a:pPr>
            <a:r>
              <a:rPr lang="en" sz="1333" b="1">
                <a:solidFill>
                  <a:srgbClr val="434343"/>
                </a:solidFill>
                <a:latin typeface="Lato"/>
                <a:ea typeface="Lato"/>
                <a:cs typeface="Lato"/>
                <a:sym typeface="Lato"/>
              </a:rPr>
              <a:t>40% feel more positive about their community after taking part in the arts</a:t>
            </a:r>
            <a:endParaRPr sz="1333" b="1">
              <a:solidFill>
                <a:srgbClr val="434343"/>
              </a:solidFill>
              <a:latin typeface="Lato"/>
              <a:ea typeface="Lato"/>
              <a:cs typeface="Lato"/>
              <a:sym typeface="Lato"/>
            </a:endParaRPr>
          </a:p>
          <a:p>
            <a:pPr indent="-389457">
              <a:buClr>
                <a:srgbClr val="434343"/>
              </a:buClr>
              <a:buSzPts val="1000"/>
            </a:pPr>
            <a:r>
              <a:rPr lang="en" sz="1333" b="1">
                <a:solidFill>
                  <a:srgbClr val="434343"/>
                </a:solidFill>
                <a:latin typeface="Lato"/>
                <a:ea typeface="Lato"/>
                <a:cs typeface="Lato"/>
                <a:sym typeface="Lato"/>
              </a:rPr>
              <a:t>Arts-rich neighborhoods 1.6X more connected</a:t>
            </a:r>
            <a:endParaRPr sz="1333" b="1">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Arts participation unites generations, reduces fear, and empowers citizens </a:t>
            </a:r>
            <a:endParaRPr sz="1333" b="1">
              <a:solidFill>
                <a:srgbClr val="434343"/>
              </a:solidFill>
              <a:latin typeface="Lato"/>
              <a:ea typeface="Lato"/>
              <a:cs typeface="Lato"/>
              <a:sym typeface="Lato"/>
            </a:endParaRPr>
          </a:p>
          <a:p>
            <a:pPr marL="0" indent="0">
              <a:spcBef>
                <a:spcPts val="667"/>
              </a:spcBef>
              <a:buNone/>
            </a:pPr>
            <a:r>
              <a:rPr lang="en" sz="1333" b="1">
                <a:solidFill>
                  <a:srgbClr val="FF0000"/>
                </a:solidFill>
                <a:latin typeface="Lato"/>
                <a:ea typeface="Lato"/>
                <a:cs typeface="Lato"/>
                <a:sym typeface="Lato"/>
              </a:rPr>
              <a:t>ARTS + IMMIGRATION</a:t>
            </a:r>
            <a:endParaRPr sz="1333" b="1">
              <a:solidFill>
                <a:schemeClr val="dk1"/>
              </a:solidFill>
              <a:latin typeface="Lato"/>
              <a:ea typeface="Lato"/>
              <a:cs typeface="Lato"/>
              <a:sym typeface="Lato"/>
            </a:endParaRPr>
          </a:p>
          <a:p>
            <a:pPr indent="-389457">
              <a:spcBef>
                <a:spcPts val="667"/>
              </a:spcBef>
              <a:buClr>
                <a:srgbClr val="434343"/>
              </a:buClr>
              <a:buSzPts val="1000"/>
            </a:pPr>
            <a:r>
              <a:rPr lang="en" sz="1333">
                <a:solidFill>
                  <a:srgbClr val="434343"/>
                </a:solidFill>
                <a:latin typeface="Lato"/>
                <a:ea typeface="Lato"/>
                <a:cs typeface="Lato"/>
                <a:sym typeface="Lato"/>
              </a:rPr>
              <a:t> </a:t>
            </a:r>
            <a:r>
              <a:rPr lang="en" sz="1333" b="1">
                <a:solidFill>
                  <a:srgbClr val="434343"/>
                </a:solidFill>
                <a:latin typeface="Lato"/>
                <a:ea typeface="Lato"/>
                <a:cs typeface="Lato"/>
                <a:sym typeface="Lato"/>
              </a:rPr>
              <a:t>85% strengthen community ties </a:t>
            </a:r>
            <a:endParaRPr sz="1333" b="1">
              <a:solidFill>
                <a:srgbClr val="434343"/>
              </a:solidFill>
              <a:latin typeface="Lato"/>
              <a:ea typeface="Lato"/>
              <a:cs typeface="Lato"/>
              <a:sym typeface="Lato"/>
            </a:endParaRPr>
          </a:p>
          <a:p>
            <a:pPr indent="-389457">
              <a:buClr>
                <a:srgbClr val="434343"/>
              </a:buClr>
              <a:buSzPts val="1000"/>
            </a:pPr>
            <a:r>
              <a:rPr lang="en" sz="1333">
                <a:solidFill>
                  <a:srgbClr val="434343"/>
                </a:solidFill>
                <a:latin typeface="Lato"/>
                <a:ea typeface="Lato"/>
                <a:cs typeface="Lato"/>
                <a:sym typeface="Lato"/>
              </a:rPr>
              <a:t> </a:t>
            </a:r>
            <a:r>
              <a:rPr lang="en" sz="1333" b="1">
                <a:solidFill>
                  <a:srgbClr val="434343"/>
                </a:solidFill>
                <a:latin typeface="Lato"/>
                <a:ea typeface="Lato"/>
                <a:cs typeface="Lato"/>
                <a:sym typeface="Lato"/>
              </a:rPr>
              <a:t>57% believe american culture improved by immigrant cultures </a:t>
            </a:r>
            <a:endParaRPr sz="1333" b="1">
              <a:solidFill>
                <a:srgbClr val="434343"/>
              </a:solidFill>
              <a:latin typeface="Lato"/>
              <a:ea typeface="Lato"/>
              <a:cs typeface="Lato"/>
              <a:sym typeface="Lato"/>
            </a:endParaRPr>
          </a:p>
          <a:p>
            <a:pPr indent="-389457">
              <a:buClr>
                <a:srgbClr val="434343"/>
              </a:buClr>
              <a:buSzPts val="1000"/>
              <a:buFont typeface="Lato"/>
              <a:buChar char="●"/>
            </a:pPr>
            <a:r>
              <a:rPr lang="en" sz="1333" b="1">
                <a:solidFill>
                  <a:srgbClr val="434343"/>
                </a:solidFill>
                <a:latin typeface="Lato"/>
                <a:ea typeface="Lato"/>
                <a:cs typeface="Lato"/>
                <a:sym typeface="Lato"/>
              </a:rPr>
              <a:t>Culture improves immigrants’ well-being </a:t>
            </a:r>
            <a:endParaRPr sz="1333" b="1">
              <a:solidFill>
                <a:srgbClr val="434343"/>
              </a:solidFill>
              <a:latin typeface="Lato"/>
              <a:ea typeface="Lato"/>
              <a:cs typeface="Lato"/>
              <a:sym typeface="Lato"/>
            </a:endParaRPr>
          </a:p>
          <a:p>
            <a:pPr marL="0" indent="0">
              <a:spcBef>
                <a:spcPts val="667"/>
              </a:spcBef>
              <a:buNone/>
            </a:pPr>
            <a:endParaRPr sz="1333" b="1">
              <a:solidFill>
                <a:srgbClr val="434343"/>
              </a:solidFill>
              <a:latin typeface="Lato"/>
              <a:ea typeface="Lato"/>
              <a:cs typeface="Lato"/>
              <a:sym typeface="Lato"/>
            </a:endParaRPr>
          </a:p>
          <a:p>
            <a:pPr marL="0" indent="0">
              <a:spcBef>
                <a:spcPts val="667"/>
              </a:spcBef>
              <a:spcAft>
                <a:spcPts val="2133"/>
              </a:spcAft>
              <a:buNone/>
            </a:pPr>
            <a:endParaRPr sz="1067" b="1">
              <a:solidFill>
                <a:schemeClr val="dk1"/>
              </a:solidFill>
            </a:endParaRPr>
          </a:p>
        </p:txBody>
      </p:sp>
      <p:pic>
        <p:nvPicPr>
          <p:cNvPr id="136" name="Google Shape;136;p22"/>
          <p:cNvPicPr preferRelativeResize="0"/>
          <p:nvPr/>
        </p:nvPicPr>
        <p:blipFill>
          <a:blip r:embed="rId3">
            <a:alphaModFix/>
          </a:blip>
          <a:stretch>
            <a:fillRect/>
          </a:stretch>
        </p:blipFill>
        <p:spPr>
          <a:xfrm>
            <a:off x="7409834" y="1505184"/>
            <a:ext cx="3658567" cy="487803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body" idx="1"/>
          </p:nvPr>
        </p:nvSpPr>
        <p:spPr>
          <a:xfrm>
            <a:off x="261000" y="988133"/>
            <a:ext cx="11670000" cy="903200"/>
          </a:xfrm>
          <a:prstGeom prst="rect">
            <a:avLst/>
          </a:prstGeom>
        </p:spPr>
        <p:txBody>
          <a:bodyPr spcFirstLastPara="1" vert="horz" wrap="square" lIns="121900" tIns="121900" rIns="121900" bIns="121900" rtlCol="0" anchor="t" anchorCtr="0">
            <a:noAutofit/>
          </a:bodyPr>
          <a:lstStyle/>
          <a:p>
            <a:pPr marL="0" indent="0">
              <a:lnSpc>
                <a:spcPct val="114000"/>
              </a:lnSpc>
              <a:spcBef>
                <a:spcPts val="1333"/>
              </a:spcBef>
              <a:buNone/>
            </a:pPr>
            <a:r>
              <a:rPr lang="en" sz="1867">
                <a:latin typeface="Lato"/>
                <a:ea typeface="Lato"/>
                <a:cs typeface="Lato"/>
                <a:sym typeface="Lato"/>
              </a:rPr>
              <a:t>Other local communities have established arts centers that enhance the urban environment, foster community, and serve a city’s population, including:</a:t>
            </a:r>
            <a:endParaRPr sz="1867">
              <a:latin typeface="Lato"/>
              <a:ea typeface="Lato"/>
              <a:cs typeface="Lato"/>
              <a:sym typeface="Lato"/>
            </a:endParaRPr>
          </a:p>
          <a:p>
            <a:pPr indent="0">
              <a:lnSpc>
                <a:spcPct val="114000"/>
              </a:lnSpc>
              <a:spcBef>
                <a:spcPts val="1333"/>
              </a:spcBef>
              <a:buNone/>
            </a:pPr>
            <a:endParaRPr sz="1867">
              <a:latin typeface="Lato"/>
              <a:ea typeface="Lato"/>
              <a:cs typeface="Lato"/>
              <a:sym typeface="Lato"/>
            </a:endParaRPr>
          </a:p>
        </p:txBody>
      </p:sp>
      <p:sp>
        <p:nvSpPr>
          <p:cNvPr id="142" name="Google Shape;142;p23"/>
          <p:cNvSpPr txBox="1">
            <a:spLocks noGrp="1"/>
          </p:cNvSpPr>
          <p:nvPr>
            <p:ph type="title"/>
          </p:nvPr>
        </p:nvSpPr>
        <p:spPr>
          <a:xfrm>
            <a:off x="415600" y="302651"/>
            <a:ext cx="11360800" cy="763600"/>
          </a:xfrm>
          <a:prstGeom prst="rect">
            <a:avLst/>
          </a:prstGeom>
        </p:spPr>
        <p:txBody>
          <a:bodyPr spcFirstLastPara="1" vert="horz" wrap="square" lIns="121900" tIns="121900" rIns="121900" bIns="121900" rtlCol="0" anchor="t" anchorCtr="0">
            <a:noAutofit/>
          </a:bodyPr>
          <a:lstStyle/>
          <a:p>
            <a:r>
              <a:rPr lang="en" sz="4000" b="1">
                <a:solidFill>
                  <a:srgbClr val="000000"/>
                </a:solidFill>
                <a:latin typeface="Raleway"/>
                <a:ea typeface="Raleway"/>
                <a:cs typeface="Raleway"/>
                <a:sym typeface="Raleway"/>
              </a:rPr>
              <a:t>Examples of Successful Local Arts Centers</a:t>
            </a:r>
            <a:endParaRPr>
              <a:latin typeface="Raleway SemiBold"/>
              <a:ea typeface="Raleway SemiBold"/>
              <a:cs typeface="Raleway SemiBold"/>
              <a:sym typeface="Raleway SemiBold"/>
            </a:endParaRPr>
          </a:p>
        </p:txBody>
      </p:sp>
      <p:sp>
        <p:nvSpPr>
          <p:cNvPr id="143" name="Google Shape;143;p23"/>
          <p:cNvSpPr txBox="1"/>
          <p:nvPr/>
        </p:nvSpPr>
        <p:spPr>
          <a:xfrm>
            <a:off x="2453007" y="2094800"/>
            <a:ext cx="2621200" cy="3428400"/>
          </a:xfrm>
          <a:prstGeom prst="rect">
            <a:avLst/>
          </a:prstGeom>
          <a:noFill/>
          <a:ln>
            <a:noFill/>
          </a:ln>
        </p:spPr>
        <p:txBody>
          <a:bodyPr spcFirstLastPara="1" wrap="square" lIns="121900" tIns="121900" rIns="121900" bIns="121900" anchor="t" anchorCtr="0">
            <a:noAutofit/>
          </a:bodyPr>
          <a:lstStyle/>
          <a:p>
            <a:pPr>
              <a:lnSpc>
                <a:spcPct val="114000"/>
              </a:lnSpc>
              <a:spcBef>
                <a:spcPts val="1333"/>
              </a:spcBef>
            </a:pPr>
            <a:r>
              <a:rPr lang="en" sz="1333" b="1">
                <a:solidFill>
                  <a:srgbClr val="434343"/>
                </a:solidFill>
                <a:latin typeface="Lato"/>
                <a:ea typeface="Lato"/>
                <a:cs typeface="Lato"/>
                <a:sym typeface="Lato"/>
              </a:rPr>
              <a:t>PALO ALTO</a:t>
            </a:r>
            <a:br>
              <a:rPr lang="en" sz="1333">
                <a:solidFill>
                  <a:srgbClr val="434343"/>
                </a:solidFill>
                <a:latin typeface="Lato"/>
                <a:ea typeface="Lato"/>
                <a:cs typeface="Lato"/>
                <a:sym typeface="Lato"/>
              </a:rPr>
            </a:br>
            <a:r>
              <a:rPr lang="en" sz="1333" b="1">
                <a:solidFill>
                  <a:srgbClr val="434343"/>
                </a:solidFill>
                <a:latin typeface="Lato"/>
                <a:ea typeface="Lato"/>
                <a:cs typeface="Lato"/>
                <a:sym typeface="Lato"/>
              </a:rPr>
              <a:t>Palo Alto Art Center</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A private/public partnership</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Pop. 67,000</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Founded: 1971</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Sq. Ft. 28,000</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Amenities:</a:t>
            </a:r>
            <a:br>
              <a:rPr lang="en" sz="1333">
                <a:solidFill>
                  <a:srgbClr val="434343"/>
                </a:solidFill>
                <a:latin typeface="Lato"/>
                <a:ea typeface="Lato"/>
                <a:cs typeface="Lato"/>
                <a:sym typeface="Lato"/>
              </a:rPr>
            </a:br>
            <a:r>
              <a:rPr lang="en" sz="1333">
                <a:solidFill>
                  <a:srgbClr val="434343"/>
                </a:solidFill>
                <a:highlight>
                  <a:srgbClr val="FFFF00"/>
                </a:highlight>
                <a:latin typeface="Lato"/>
                <a:ea typeface="Lato"/>
                <a:cs typeface="Lato"/>
                <a:sym typeface="Lato"/>
              </a:rPr>
              <a:t>- Art classes for all ages</a:t>
            </a:r>
            <a:endParaRPr sz="1333">
              <a:solidFill>
                <a:srgbClr val="434343"/>
              </a:solidFill>
              <a:highlight>
                <a:srgbClr val="FFFF00"/>
              </a:highlight>
              <a:latin typeface="Lato"/>
              <a:ea typeface="Lato"/>
              <a:cs typeface="Lato"/>
              <a:sym typeface="Lato"/>
            </a:endParaRPr>
          </a:p>
          <a:p>
            <a:pPr>
              <a:lnSpc>
                <a:spcPct val="115000"/>
              </a:lnSpc>
            </a:pPr>
            <a:r>
              <a:rPr lang="en" sz="1333">
                <a:solidFill>
                  <a:srgbClr val="434343"/>
                </a:solidFill>
                <a:latin typeface="Lato"/>
                <a:ea typeface="Lato"/>
                <a:cs typeface="Lato"/>
                <a:sym typeface="Lato"/>
              </a:rPr>
              <a:t>- Exhibition space</a:t>
            </a:r>
            <a:br>
              <a:rPr lang="en" sz="1333">
                <a:solidFill>
                  <a:srgbClr val="434343"/>
                </a:solidFill>
                <a:latin typeface="Lato"/>
                <a:ea typeface="Lato"/>
                <a:cs typeface="Lato"/>
                <a:sym typeface="Lato"/>
              </a:rPr>
            </a:br>
            <a:r>
              <a:rPr lang="en" sz="1333">
                <a:solidFill>
                  <a:srgbClr val="434343"/>
                </a:solidFill>
                <a:highlight>
                  <a:srgbClr val="FFFF00"/>
                </a:highlight>
                <a:latin typeface="Lato"/>
                <a:ea typeface="Lato"/>
                <a:cs typeface="Lato"/>
                <a:sym typeface="Lato"/>
              </a:rPr>
              <a:t>- School tours</a:t>
            </a:r>
            <a:br>
              <a:rPr lang="en" sz="1333">
                <a:solidFill>
                  <a:srgbClr val="434343"/>
                </a:solidFill>
                <a:highlight>
                  <a:srgbClr val="FFFF00"/>
                </a:highlight>
                <a:latin typeface="Lato"/>
                <a:ea typeface="Lato"/>
                <a:cs typeface="Lato"/>
                <a:sym typeface="Lato"/>
              </a:rPr>
            </a:br>
            <a:r>
              <a:rPr lang="en" sz="1333">
                <a:solidFill>
                  <a:srgbClr val="434343"/>
                </a:solidFill>
                <a:highlight>
                  <a:srgbClr val="FFFF00"/>
                </a:highlight>
                <a:latin typeface="Lato"/>
                <a:ea typeface="Lato"/>
                <a:cs typeface="Lato"/>
                <a:sym typeface="Lato"/>
              </a:rPr>
              <a:t>- Gallery Shop</a:t>
            </a:r>
            <a:r>
              <a:rPr lang="en" sz="1333">
                <a:solidFill>
                  <a:srgbClr val="FF0000"/>
                </a:solidFill>
                <a:latin typeface="Lato"/>
                <a:ea typeface="Lato"/>
                <a:cs typeface="Lato"/>
                <a:sym typeface="Lato"/>
              </a:rPr>
              <a:t> </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 Community events </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 Rentable space</a:t>
            </a:r>
            <a:endParaRPr sz="1333">
              <a:solidFill>
                <a:srgbClr val="434343"/>
              </a:solidFill>
              <a:latin typeface="Lato"/>
              <a:ea typeface="Lato"/>
              <a:cs typeface="Lato"/>
              <a:sym typeface="Lato"/>
            </a:endParaRPr>
          </a:p>
          <a:p>
            <a:pPr>
              <a:lnSpc>
                <a:spcPct val="114000"/>
              </a:lnSpc>
              <a:spcBef>
                <a:spcPts val="2133"/>
              </a:spcBef>
            </a:pPr>
            <a:endParaRPr sz="1333">
              <a:solidFill>
                <a:srgbClr val="434343"/>
              </a:solidFill>
              <a:latin typeface="Lato"/>
              <a:ea typeface="Lato"/>
              <a:cs typeface="Lato"/>
              <a:sym typeface="Lato"/>
            </a:endParaRPr>
          </a:p>
          <a:p>
            <a:pPr marL="609585">
              <a:lnSpc>
                <a:spcPct val="114000"/>
              </a:lnSpc>
              <a:spcBef>
                <a:spcPts val="1333"/>
              </a:spcBef>
            </a:pPr>
            <a:endParaRPr sz="1333">
              <a:solidFill>
                <a:srgbClr val="434343"/>
              </a:solidFill>
              <a:latin typeface="Lato"/>
              <a:ea typeface="Lato"/>
              <a:cs typeface="Lato"/>
              <a:sym typeface="Lato"/>
            </a:endParaRPr>
          </a:p>
        </p:txBody>
      </p:sp>
      <p:sp>
        <p:nvSpPr>
          <p:cNvPr id="144" name="Google Shape;144;p23"/>
          <p:cNvSpPr txBox="1"/>
          <p:nvPr/>
        </p:nvSpPr>
        <p:spPr>
          <a:xfrm>
            <a:off x="4818140" y="2094800"/>
            <a:ext cx="2621200" cy="3428400"/>
          </a:xfrm>
          <a:prstGeom prst="rect">
            <a:avLst/>
          </a:prstGeom>
          <a:noFill/>
          <a:ln>
            <a:noFill/>
          </a:ln>
        </p:spPr>
        <p:txBody>
          <a:bodyPr spcFirstLastPara="1" wrap="square" lIns="121900" tIns="121900" rIns="121900" bIns="121900" anchor="t" anchorCtr="0">
            <a:noAutofit/>
          </a:bodyPr>
          <a:lstStyle/>
          <a:p>
            <a:pPr>
              <a:lnSpc>
                <a:spcPct val="114000"/>
              </a:lnSpc>
              <a:spcBef>
                <a:spcPts val="1333"/>
              </a:spcBef>
            </a:pPr>
            <a:r>
              <a:rPr lang="en" sz="1333" b="1">
                <a:solidFill>
                  <a:srgbClr val="434343"/>
                </a:solidFill>
                <a:latin typeface="Lato"/>
                <a:ea typeface="Lato"/>
                <a:cs typeface="Lato"/>
                <a:sym typeface="Lato"/>
              </a:rPr>
              <a:t>WALNUT CREEK</a:t>
            </a:r>
            <a:br>
              <a:rPr lang="en" sz="1333">
                <a:solidFill>
                  <a:srgbClr val="434343"/>
                </a:solidFill>
                <a:latin typeface="Lato"/>
                <a:ea typeface="Lato"/>
                <a:cs typeface="Lato"/>
                <a:sym typeface="Lato"/>
              </a:rPr>
            </a:br>
            <a:r>
              <a:rPr lang="en" sz="1333" b="1">
                <a:solidFill>
                  <a:srgbClr val="434343"/>
                </a:solidFill>
                <a:latin typeface="Lato"/>
                <a:ea typeface="Lato"/>
                <a:cs typeface="Lato"/>
                <a:sym typeface="Lato"/>
              </a:rPr>
              <a:t>Center for Community Arts</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A private/public partnership</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Pop. 69,000</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Founded: 1964</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Amenities:</a:t>
            </a:r>
            <a:endParaRPr sz="1333">
              <a:solidFill>
                <a:srgbClr val="434343"/>
              </a:solidFill>
              <a:latin typeface="Lato"/>
              <a:ea typeface="Lato"/>
              <a:cs typeface="Lato"/>
              <a:sym typeface="Lato"/>
            </a:endParaRPr>
          </a:p>
          <a:p>
            <a:pPr>
              <a:lnSpc>
                <a:spcPct val="115000"/>
              </a:lnSpc>
            </a:pPr>
            <a:r>
              <a:rPr lang="en" sz="1333">
                <a:solidFill>
                  <a:srgbClr val="434343"/>
                </a:solidFill>
                <a:highlight>
                  <a:srgbClr val="FFFF00"/>
                </a:highlight>
                <a:latin typeface="Lato"/>
                <a:ea typeface="Lato"/>
                <a:cs typeface="Lato"/>
                <a:sym typeface="Lato"/>
              </a:rPr>
              <a:t>- Art, music, dance and theater classes for all ages</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 Exhibition space</a:t>
            </a:r>
            <a:br>
              <a:rPr lang="en" sz="1333">
                <a:solidFill>
                  <a:srgbClr val="434343"/>
                </a:solidFill>
                <a:latin typeface="Lato"/>
                <a:ea typeface="Lato"/>
                <a:cs typeface="Lato"/>
                <a:sym typeface="Lato"/>
              </a:rPr>
            </a:br>
            <a:r>
              <a:rPr lang="en" sz="1333">
                <a:solidFill>
                  <a:srgbClr val="434343"/>
                </a:solidFill>
                <a:highlight>
                  <a:srgbClr val="FFFF00"/>
                </a:highlight>
                <a:latin typeface="Lato"/>
                <a:ea typeface="Lato"/>
                <a:cs typeface="Lato"/>
                <a:sym typeface="Lato"/>
              </a:rPr>
              <a:t>- Preschool and kid camps</a:t>
            </a:r>
            <a:br>
              <a:rPr lang="en" sz="1333">
                <a:solidFill>
                  <a:srgbClr val="434343"/>
                </a:solidFill>
                <a:highlight>
                  <a:srgbClr val="FFFF00"/>
                </a:highlight>
                <a:latin typeface="Lato"/>
                <a:ea typeface="Lato"/>
                <a:cs typeface="Lato"/>
                <a:sym typeface="Lato"/>
              </a:rPr>
            </a:br>
            <a:r>
              <a:rPr lang="en" sz="1333">
                <a:solidFill>
                  <a:srgbClr val="434343"/>
                </a:solidFill>
                <a:highlight>
                  <a:srgbClr val="FFFF00"/>
                </a:highlight>
                <a:latin typeface="Lato"/>
                <a:ea typeface="Lato"/>
                <a:cs typeface="Lato"/>
                <a:sym typeface="Lato"/>
              </a:rPr>
              <a:t>- Community events and performances</a:t>
            </a:r>
            <a:endParaRPr sz="1333">
              <a:solidFill>
                <a:srgbClr val="434343"/>
              </a:solidFill>
              <a:highlight>
                <a:srgbClr val="FFFF00"/>
              </a:highlight>
              <a:latin typeface="Lato"/>
              <a:ea typeface="Lato"/>
              <a:cs typeface="Lato"/>
              <a:sym typeface="Lato"/>
            </a:endParaRPr>
          </a:p>
          <a:p>
            <a:pPr>
              <a:lnSpc>
                <a:spcPct val="114000"/>
              </a:lnSpc>
              <a:spcBef>
                <a:spcPts val="2133"/>
              </a:spcBef>
            </a:pPr>
            <a:endParaRPr sz="1333">
              <a:solidFill>
                <a:schemeClr val="dk2"/>
              </a:solidFill>
              <a:latin typeface="Lato"/>
              <a:ea typeface="Lato"/>
              <a:cs typeface="Lato"/>
              <a:sym typeface="Lato"/>
            </a:endParaRPr>
          </a:p>
          <a:p>
            <a:pPr marL="609585">
              <a:lnSpc>
                <a:spcPct val="114000"/>
              </a:lnSpc>
              <a:spcBef>
                <a:spcPts val="1333"/>
              </a:spcBef>
            </a:pPr>
            <a:endParaRPr sz="1333"/>
          </a:p>
        </p:txBody>
      </p:sp>
      <p:sp>
        <p:nvSpPr>
          <p:cNvPr id="145" name="Google Shape;145;p23"/>
          <p:cNvSpPr txBox="1"/>
          <p:nvPr/>
        </p:nvSpPr>
        <p:spPr>
          <a:xfrm>
            <a:off x="7354305" y="2094800"/>
            <a:ext cx="2442800" cy="4232800"/>
          </a:xfrm>
          <a:prstGeom prst="rect">
            <a:avLst/>
          </a:prstGeom>
          <a:noFill/>
          <a:ln>
            <a:noFill/>
          </a:ln>
        </p:spPr>
        <p:txBody>
          <a:bodyPr spcFirstLastPara="1" wrap="square" lIns="121900" tIns="121900" rIns="121900" bIns="121900" anchor="t" anchorCtr="0">
            <a:noAutofit/>
          </a:bodyPr>
          <a:lstStyle/>
          <a:p>
            <a:pPr>
              <a:lnSpc>
                <a:spcPct val="114000"/>
              </a:lnSpc>
              <a:spcBef>
                <a:spcPts val="1333"/>
              </a:spcBef>
            </a:pPr>
            <a:r>
              <a:rPr lang="en" sz="1333" b="1">
                <a:solidFill>
                  <a:srgbClr val="434343"/>
                </a:solidFill>
                <a:latin typeface="Lato"/>
                <a:ea typeface="Lato"/>
                <a:cs typeface="Lato"/>
                <a:sym typeface="Lato"/>
              </a:rPr>
              <a:t>RICHMOND</a:t>
            </a:r>
            <a:br>
              <a:rPr lang="en" sz="1333">
                <a:solidFill>
                  <a:srgbClr val="434343"/>
                </a:solidFill>
                <a:latin typeface="Lato"/>
                <a:ea typeface="Lato"/>
                <a:cs typeface="Lato"/>
                <a:sym typeface="Lato"/>
              </a:rPr>
            </a:br>
            <a:r>
              <a:rPr lang="en" sz="1333" b="1">
                <a:solidFill>
                  <a:srgbClr val="434343"/>
                </a:solidFill>
                <a:latin typeface="Lato"/>
                <a:ea typeface="Lato"/>
                <a:cs typeface="Lato"/>
                <a:sym typeface="Lato"/>
              </a:rPr>
              <a:t>Richmond Art Center</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A 501c3 nonprofit</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Pop. 110,000</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Founded: 1936</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Sq. Ft. 25,000</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Amenities:</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 Art classes for all ages</a:t>
            </a:r>
            <a:endParaRPr sz="1333">
              <a:solidFill>
                <a:srgbClr val="434343"/>
              </a:solidFill>
              <a:latin typeface="Lato"/>
              <a:ea typeface="Lato"/>
              <a:cs typeface="Lato"/>
              <a:sym typeface="Lato"/>
            </a:endParaRPr>
          </a:p>
          <a:p>
            <a:pPr>
              <a:lnSpc>
                <a:spcPct val="115000"/>
              </a:lnSpc>
              <a:buClr>
                <a:schemeClr val="dk1"/>
              </a:buClr>
              <a:buSzPts val="1100"/>
            </a:pPr>
            <a:r>
              <a:rPr lang="en" sz="1333">
                <a:solidFill>
                  <a:srgbClr val="434343"/>
                </a:solidFill>
                <a:latin typeface="Lato"/>
                <a:ea typeface="Lato"/>
                <a:cs typeface="Lato"/>
                <a:sym typeface="Lato"/>
              </a:rPr>
              <a:t>- Exhibition space</a:t>
            </a:r>
            <a:br>
              <a:rPr lang="en" sz="1333">
                <a:solidFill>
                  <a:srgbClr val="434343"/>
                </a:solidFill>
                <a:latin typeface="Lato"/>
                <a:ea typeface="Lato"/>
                <a:cs typeface="Lato"/>
                <a:sym typeface="Lato"/>
              </a:rPr>
            </a:br>
            <a:r>
              <a:rPr lang="en" sz="1333">
                <a:solidFill>
                  <a:srgbClr val="434343"/>
                </a:solidFill>
                <a:highlight>
                  <a:srgbClr val="FFFF00"/>
                </a:highlight>
                <a:latin typeface="Lato"/>
                <a:ea typeface="Lato"/>
                <a:cs typeface="Lato"/>
                <a:sym typeface="Lato"/>
              </a:rPr>
              <a:t>- Open studio space</a:t>
            </a:r>
            <a:br>
              <a:rPr lang="en" sz="1333">
                <a:solidFill>
                  <a:srgbClr val="434343"/>
                </a:solidFill>
                <a:highlight>
                  <a:srgbClr val="FFFF00"/>
                </a:highlight>
                <a:latin typeface="Lato"/>
                <a:ea typeface="Lato"/>
                <a:cs typeface="Lato"/>
                <a:sym typeface="Lato"/>
              </a:rPr>
            </a:br>
            <a:r>
              <a:rPr lang="en" sz="1333">
                <a:solidFill>
                  <a:srgbClr val="434343"/>
                </a:solidFill>
                <a:highlight>
                  <a:srgbClr val="FFFF00"/>
                </a:highlight>
                <a:latin typeface="Lato"/>
                <a:ea typeface="Lato"/>
                <a:cs typeface="Lato"/>
                <a:sym typeface="Lato"/>
              </a:rPr>
              <a:t>- Professional development for educators </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 Community events </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 Rentable space</a:t>
            </a:r>
            <a:endParaRPr sz="1333">
              <a:solidFill>
                <a:srgbClr val="434343"/>
              </a:solidFill>
              <a:latin typeface="Lato"/>
              <a:ea typeface="Lato"/>
              <a:cs typeface="Lato"/>
              <a:sym typeface="Lato"/>
            </a:endParaRPr>
          </a:p>
          <a:p>
            <a:pPr>
              <a:lnSpc>
                <a:spcPct val="114000"/>
              </a:lnSpc>
              <a:spcBef>
                <a:spcPts val="2133"/>
              </a:spcBef>
            </a:pPr>
            <a:endParaRPr sz="1333">
              <a:solidFill>
                <a:srgbClr val="434343"/>
              </a:solidFill>
              <a:latin typeface="Lato"/>
              <a:ea typeface="Lato"/>
              <a:cs typeface="Lato"/>
              <a:sym typeface="Lato"/>
            </a:endParaRPr>
          </a:p>
          <a:p>
            <a:pPr>
              <a:lnSpc>
                <a:spcPct val="114000"/>
              </a:lnSpc>
              <a:spcBef>
                <a:spcPts val="1333"/>
              </a:spcBef>
            </a:pPr>
            <a:endParaRPr sz="2400">
              <a:solidFill>
                <a:schemeClr val="dk2"/>
              </a:solidFill>
              <a:latin typeface="Lato"/>
              <a:ea typeface="Lato"/>
              <a:cs typeface="Lato"/>
              <a:sym typeface="Lato"/>
            </a:endParaRPr>
          </a:p>
          <a:p>
            <a:pPr marL="609585">
              <a:lnSpc>
                <a:spcPct val="114000"/>
              </a:lnSpc>
              <a:spcBef>
                <a:spcPts val="1333"/>
              </a:spcBef>
            </a:pPr>
            <a:endParaRPr sz="2400"/>
          </a:p>
        </p:txBody>
      </p:sp>
      <p:sp>
        <p:nvSpPr>
          <p:cNvPr id="146" name="Google Shape;146;p23"/>
          <p:cNvSpPr txBox="1"/>
          <p:nvPr/>
        </p:nvSpPr>
        <p:spPr>
          <a:xfrm>
            <a:off x="137413" y="2078200"/>
            <a:ext cx="2621200" cy="3859600"/>
          </a:xfrm>
          <a:prstGeom prst="rect">
            <a:avLst/>
          </a:prstGeom>
          <a:noFill/>
          <a:ln>
            <a:noFill/>
          </a:ln>
        </p:spPr>
        <p:txBody>
          <a:bodyPr spcFirstLastPara="1" wrap="square" lIns="121900" tIns="121900" rIns="121900" bIns="121900" anchor="t" anchorCtr="0">
            <a:noAutofit/>
          </a:bodyPr>
          <a:lstStyle/>
          <a:p>
            <a:pPr>
              <a:lnSpc>
                <a:spcPct val="114000"/>
              </a:lnSpc>
              <a:spcBef>
                <a:spcPts val="1333"/>
              </a:spcBef>
            </a:pPr>
            <a:r>
              <a:rPr lang="en" sz="1333" b="1">
                <a:solidFill>
                  <a:srgbClr val="434343"/>
                </a:solidFill>
                <a:latin typeface="Lato"/>
                <a:ea typeface="Lato"/>
                <a:cs typeface="Lato"/>
                <a:sym typeface="Lato"/>
              </a:rPr>
              <a:t>PACIFICA</a:t>
            </a:r>
            <a:br>
              <a:rPr lang="en" sz="1333">
                <a:solidFill>
                  <a:srgbClr val="434343"/>
                </a:solidFill>
                <a:latin typeface="Lato"/>
                <a:ea typeface="Lato"/>
                <a:cs typeface="Lato"/>
                <a:sym typeface="Lato"/>
              </a:rPr>
            </a:br>
            <a:r>
              <a:rPr lang="en" sz="1333" b="1">
                <a:solidFill>
                  <a:srgbClr val="434343"/>
                </a:solidFill>
                <a:latin typeface="Lato"/>
                <a:ea typeface="Lato"/>
                <a:cs typeface="Lato"/>
                <a:sym typeface="Lato"/>
              </a:rPr>
              <a:t>Sanchez Art Center</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A private/public partnership</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Pop. 39,000</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Founded: 1998</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Sq. Ft. 39,000</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Amenities:</a:t>
            </a:r>
            <a:br>
              <a:rPr lang="en" sz="1333">
                <a:solidFill>
                  <a:srgbClr val="434343"/>
                </a:solidFill>
                <a:latin typeface="Lato"/>
                <a:ea typeface="Lato"/>
                <a:cs typeface="Lato"/>
                <a:sym typeface="Lato"/>
              </a:rPr>
            </a:br>
            <a:r>
              <a:rPr lang="en" sz="1333">
                <a:solidFill>
                  <a:srgbClr val="434343"/>
                </a:solidFill>
                <a:highlight>
                  <a:srgbClr val="FFFF00"/>
                </a:highlight>
                <a:latin typeface="Lato"/>
                <a:ea typeface="Lato"/>
                <a:cs typeface="Lato"/>
                <a:sym typeface="Lato"/>
              </a:rPr>
              <a:t>- Artist studio rentals</a:t>
            </a:r>
            <a:br>
              <a:rPr lang="en" sz="1333">
                <a:solidFill>
                  <a:srgbClr val="434343"/>
                </a:solidFill>
                <a:highlight>
                  <a:srgbClr val="FFFF00"/>
                </a:highlight>
                <a:latin typeface="Lato"/>
                <a:ea typeface="Lato"/>
                <a:cs typeface="Lato"/>
                <a:sym typeface="Lato"/>
              </a:rPr>
            </a:br>
            <a:r>
              <a:rPr lang="en" sz="1333">
                <a:solidFill>
                  <a:srgbClr val="434343"/>
                </a:solidFill>
                <a:highlight>
                  <a:srgbClr val="FFFF00"/>
                </a:highlight>
                <a:latin typeface="Lato"/>
                <a:ea typeface="Lato"/>
                <a:cs typeface="Lato"/>
                <a:sym typeface="Lato"/>
              </a:rPr>
              <a:t>- Exhibition space</a:t>
            </a:r>
            <a:br>
              <a:rPr lang="en" sz="1333">
                <a:solidFill>
                  <a:srgbClr val="434343"/>
                </a:solidFill>
                <a:highlight>
                  <a:srgbClr val="FFFF00"/>
                </a:highlight>
                <a:latin typeface="Lato"/>
                <a:ea typeface="Lato"/>
                <a:cs typeface="Lato"/>
                <a:sym typeface="Lato"/>
              </a:rPr>
            </a:br>
            <a:r>
              <a:rPr lang="en" sz="1333">
                <a:solidFill>
                  <a:srgbClr val="434343"/>
                </a:solidFill>
                <a:highlight>
                  <a:srgbClr val="FFFF00"/>
                </a:highlight>
                <a:latin typeface="Lato"/>
                <a:ea typeface="Lato"/>
                <a:cs typeface="Lato"/>
                <a:sym typeface="Lato"/>
              </a:rPr>
              <a:t>- Education and outreach programs </a:t>
            </a:r>
            <a:br>
              <a:rPr lang="en" sz="1333">
                <a:solidFill>
                  <a:srgbClr val="434343"/>
                </a:solidFill>
                <a:highlight>
                  <a:srgbClr val="FFFF00"/>
                </a:highlight>
                <a:latin typeface="Lato"/>
                <a:ea typeface="Lato"/>
                <a:cs typeface="Lato"/>
                <a:sym typeface="Lato"/>
              </a:rPr>
            </a:br>
            <a:r>
              <a:rPr lang="en" sz="1333">
                <a:solidFill>
                  <a:srgbClr val="434343"/>
                </a:solidFill>
                <a:highlight>
                  <a:srgbClr val="FFFF00"/>
                </a:highlight>
                <a:latin typeface="Lato"/>
                <a:ea typeface="Lato"/>
                <a:cs typeface="Lato"/>
                <a:sym typeface="Lato"/>
              </a:rPr>
              <a:t>- Community events </a:t>
            </a:r>
            <a:br>
              <a:rPr lang="en" sz="1333">
                <a:solidFill>
                  <a:srgbClr val="434343"/>
                </a:solidFill>
                <a:highlight>
                  <a:srgbClr val="FFFF00"/>
                </a:highlight>
                <a:latin typeface="Lato"/>
                <a:ea typeface="Lato"/>
                <a:cs typeface="Lato"/>
                <a:sym typeface="Lato"/>
              </a:rPr>
            </a:br>
            <a:r>
              <a:rPr lang="en" sz="1333">
                <a:solidFill>
                  <a:srgbClr val="434343"/>
                </a:solidFill>
                <a:highlight>
                  <a:srgbClr val="FFFF00"/>
                </a:highlight>
                <a:latin typeface="Lato"/>
                <a:ea typeface="Lato"/>
                <a:cs typeface="Lato"/>
                <a:sym typeface="Lato"/>
              </a:rPr>
              <a:t>- Rentable space</a:t>
            </a:r>
            <a:endParaRPr sz="1333">
              <a:solidFill>
                <a:srgbClr val="434343"/>
              </a:solidFill>
              <a:highlight>
                <a:srgbClr val="FFFF00"/>
              </a:highlight>
            </a:endParaRPr>
          </a:p>
        </p:txBody>
      </p:sp>
      <p:sp>
        <p:nvSpPr>
          <p:cNvPr id="147" name="Google Shape;147;p23"/>
          <p:cNvSpPr txBox="1"/>
          <p:nvPr/>
        </p:nvSpPr>
        <p:spPr>
          <a:xfrm>
            <a:off x="9640176" y="2094800"/>
            <a:ext cx="2499600" cy="3428400"/>
          </a:xfrm>
          <a:prstGeom prst="rect">
            <a:avLst/>
          </a:prstGeom>
          <a:noFill/>
          <a:ln>
            <a:noFill/>
          </a:ln>
        </p:spPr>
        <p:txBody>
          <a:bodyPr spcFirstLastPara="1" wrap="square" lIns="121900" tIns="121900" rIns="121900" bIns="121900" anchor="t" anchorCtr="0">
            <a:noAutofit/>
          </a:bodyPr>
          <a:lstStyle/>
          <a:p>
            <a:pPr>
              <a:lnSpc>
                <a:spcPct val="114000"/>
              </a:lnSpc>
              <a:spcBef>
                <a:spcPts val="1333"/>
              </a:spcBef>
            </a:pPr>
            <a:r>
              <a:rPr lang="en" sz="1333" b="1">
                <a:solidFill>
                  <a:srgbClr val="434343"/>
                </a:solidFill>
                <a:latin typeface="Lato"/>
                <a:ea typeface="Lato"/>
                <a:cs typeface="Lato"/>
                <a:sym typeface="Lato"/>
              </a:rPr>
              <a:t>EAST PALO ALTO</a:t>
            </a:r>
            <a:br>
              <a:rPr lang="en" sz="1333" b="1">
                <a:solidFill>
                  <a:srgbClr val="434343"/>
                </a:solidFill>
                <a:latin typeface="Lato"/>
                <a:ea typeface="Lato"/>
                <a:cs typeface="Lato"/>
                <a:sym typeface="Lato"/>
              </a:rPr>
            </a:br>
            <a:r>
              <a:rPr lang="en" sz="1333" b="1">
                <a:solidFill>
                  <a:srgbClr val="434343"/>
                </a:solidFill>
                <a:latin typeface="Lato"/>
                <a:ea typeface="Lato"/>
                <a:cs typeface="Lato"/>
                <a:sym typeface="Lato"/>
              </a:rPr>
              <a:t>East Palo Alto Arts Center</a:t>
            </a:r>
            <a:br>
              <a:rPr lang="en" sz="1333" b="1">
                <a:solidFill>
                  <a:srgbClr val="434343"/>
                </a:solidFill>
                <a:latin typeface="Lato"/>
                <a:ea typeface="Lato"/>
                <a:cs typeface="Lato"/>
                <a:sym typeface="Lato"/>
              </a:rPr>
            </a:br>
            <a:r>
              <a:rPr lang="en" sz="1333">
                <a:solidFill>
                  <a:srgbClr val="434343"/>
                </a:solidFill>
                <a:latin typeface="Lato"/>
                <a:ea typeface="Lato"/>
                <a:cs typeface="Lato"/>
                <a:sym typeface="Lato"/>
              </a:rPr>
              <a:t>Private project that will become a 501c3</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Pop. 30,000</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Groundbreaking: 2018</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Sq. Ft. 21,000</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Amenities:</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 A youth focused art, design and music center </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 Exhibition space</a:t>
            </a:r>
            <a:br>
              <a:rPr lang="en" sz="1333">
                <a:solidFill>
                  <a:srgbClr val="434343"/>
                </a:solidFill>
                <a:latin typeface="Lato"/>
                <a:ea typeface="Lato"/>
                <a:cs typeface="Lato"/>
                <a:sym typeface="Lato"/>
              </a:rPr>
            </a:br>
            <a:r>
              <a:rPr lang="en" sz="1333">
                <a:solidFill>
                  <a:srgbClr val="434343"/>
                </a:solidFill>
                <a:latin typeface="Lato"/>
                <a:ea typeface="Lato"/>
                <a:cs typeface="Lato"/>
                <a:sym typeface="Lato"/>
              </a:rPr>
              <a:t>- A theatre &amp; recording studio</a:t>
            </a:r>
            <a:br>
              <a:rPr lang="en" sz="1333">
                <a:solidFill>
                  <a:srgbClr val="434343"/>
                </a:solidFill>
                <a:latin typeface="Lato"/>
                <a:ea typeface="Lato"/>
                <a:cs typeface="Lato"/>
                <a:sym typeface="Lato"/>
              </a:rPr>
            </a:br>
            <a:r>
              <a:rPr lang="en" sz="1333">
                <a:solidFill>
                  <a:srgbClr val="434343"/>
                </a:solidFill>
                <a:highlight>
                  <a:srgbClr val="FFFF00"/>
                </a:highlight>
                <a:latin typeface="Lato"/>
                <a:ea typeface="Lato"/>
                <a:cs typeface="Lato"/>
                <a:sym typeface="Lato"/>
              </a:rPr>
              <a:t>- Flexible community space </a:t>
            </a:r>
            <a:br>
              <a:rPr lang="en" sz="1333">
                <a:solidFill>
                  <a:srgbClr val="434343"/>
                </a:solidFill>
                <a:highlight>
                  <a:srgbClr val="FFFF00"/>
                </a:highlight>
                <a:latin typeface="Lato"/>
                <a:ea typeface="Lato"/>
                <a:cs typeface="Lato"/>
                <a:sym typeface="Lato"/>
              </a:rPr>
            </a:br>
            <a:r>
              <a:rPr lang="en" sz="1333">
                <a:solidFill>
                  <a:srgbClr val="434343"/>
                </a:solidFill>
                <a:highlight>
                  <a:srgbClr val="FFFF00"/>
                </a:highlight>
                <a:latin typeface="Lato"/>
                <a:ea typeface="Lato"/>
                <a:cs typeface="Lato"/>
                <a:sym typeface="Lato"/>
              </a:rPr>
              <a:t>- Cafe</a:t>
            </a:r>
            <a:endParaRPr sz="1333">
              <a:solidFill>
                <a:srgbClr val="434343"/>
              </a:solidFill>
              <a:highlight>
                <a:srgbClr val="FFFF00"/>
              </a:highlight>
              <a:latin typeface="Lato"/>
              <a:ea typeface="Lato"/>
              <a:cs typeface="Lato"/>
              <a:sym typeface="Lato"/>
            </a:endParaRPr>
          </a:p>
          <a:p>
            <a:pPr>
              <a:lnSpc>
                <a:spcPct val="114000"/>
              </a:lnSpc>
              <a:spcBef>
                <a:spcPts val="1333"/>
              </a:spcBef>
            </a:pPr>
            <a:endParaRPr sz="1467">
              <a:solidFill>
                <a:srgbClr val="434343"/>
              </a:solidFill>
              <a:latin typeface="Lato"/>
              <a:ea typeface="Lato"/>
              <a:cs typeface="Lato"/>
              <a:sym typeface="Lato"/>
            </a:endParaRPr>
          </a:p>
          <a:p>
            <a:pPr>
              <a:lnSpc>
                <a:spcPct val="114000"/>
              </a:lnSpc>
              <a:spcBef>
                <a:spcPts val="1333"/>
              </a:spcBef>
            </a:pPr>
            <a:endParaRPr sz="1467">
              <a:solidFill>
                <a:srgbClr val="434343"/>
              </a:solidFill>
              <a:latin typeface="Lato"/>
              <a:ea typeface="Lato"/>
              <a:cs typeface="Lato"/>
              <a:sym typeface="Lato"/>
            </a:endParaRPr>
          </a:p>
          <a:p>
            <a:pPr marL="609585">
              <a:lnSpc>
                <a:spcPct val="114000"/>
              </a:lnSpc>
              <a:spcBef>
                <a:spcPts val="1333"/>
              </a:spcBef>
            </a:pPr>
            <a:endParaRPr sz="2400"/>
          </a:p>
        </p:txBody>
      </p:sp>
      <p:sp>
        <p:nvSpPr>
          <p:cNvPr id="148" name="Google Shape;148;p23"/>
          <p:cNvSpPr txBox="1">
            <a:spLocks noGrp="1"/>
          </p:cNvSpPr>
          <p:nvPr>
            <p:ph type="body" idx="1"/>
          </p:nvPr>
        </p:nvSpPr>
        <p:spPr>
          <a:xfrm>
            <a:off x="293733" y="5625067"/>
            <a:ext cx="11670000" cy="903200"/>
          </a:xfrm>
          <a:prstGeom prst="rect">
            <a:avLst/>
          </a:prstGeom>
        </p:spPr>
        <p:txBody>
          <a:bodyPr spcFirstLastPara="1" vert="horz" wrap="square" lIns="121900" tIns="121900" rIns="121900" bIns="121900" rtlCol="0" anchor="t" anchorCtr="0">
            <a:noAutofit/>
          </a:bodyPr>
          <a:lstStyle/>
          <a:p>
            <a:pPr marL="0" indent="0">
              <a:lnSpc>
                <a:spcPct val="114000"/>
              </a:lnSpc>
              <a:spcBef>
                <a:spcPts val="1333"/>
              </a:spcBef>
              <a:buNone/>
            </a:pPr>
            <a:r>
              <a:rPr lang="en" sz="1867">
                <a:latin typeface="Lato"/>
                <a:ea typeface="Lato"/>
                <a:cs typeface="Lato"/>
                <a:sym typeface="Lato"/>
              </a:rPr>
              <a:t>Our vision for the Center for Creativity includes all the </a:t>
            </a:r>
            <a:r>
              <a:rPr lang="en" sz="1867">
                <a:highlight>
                  <a:srgbClr val="FFFF00"/>
                </a:highlight>
                <a:latin typeface="Lato"/>
                <a:ea typeface="Lato"/>
                <a:cs typeface="Lato"/>
                <a:sym typeface="Lato"/>
              </a:rPr>
              <a:t>highlighted</a:t>
            </a:r>
            <a:r>
              <a:rPr lang="en" sz="1867">
                <a:latin typeface="Lato"/>
                <a:ea typeface="Lato"/>
                <a:cs typeface="Lato"/>
                <a:sym typeface="Lato"/>
              </a:rPr>
              <a:t> amenities.</a:t>
            </a:r>
            <a:r>
              <a:rPr lang="en" sz="1867">
                <a:solidFill>
                  <a:srgbClr val="434343"/>
                </a:solidFill>
                <a:latin typeface="Lato"/>
                <a:ea typeface="Lato"/>
                <a:cs typeface="Lato"/>
                <a:sym typeface="Lato"/>
              </a:rPr>
              <a:t>.</a:t>
            </a:r>
            <a:endParaRPr sz="1867">
              <a:solidFill>
                <a:srgbClr val="434343"/>
              </a:solidFill>
              <a:latin typeface="Lato"/>
              <a:ea typeface="Lato"/>
              <a:cs typeface="Lato"/>
              <a:sym typeface="Lato"/>
            </a:endParaRPr>
          </a:p>
          <a:p>
            <a:pPr indent="0">
              <a:lnSpc>
                <a:spcPct val="114000"/>
              </a:lnSpc>
              <a:spcBef>
                <a:spcPts val="1333"/>
              </a:spcBef>
              <a:buNone/>
            </a:pPr>
            <a:endParaRPr sz="1867">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415600" y="0"/>
            <a:ext cx="11360800" cy="4588400"/>
          </a:xfrm>
          <a:prstGeom prst="rect">
            <a:avLst/>
          </a:prstGeom>
        </p:spPr>
        <p:txBody>
          <a:bodyPr spcFirstLastPara="1" vert="horz" wrap="square" lIns="121900" tIns="121900" rIns="121900" bIns="121900" rtlCol="0" anchor="t" anchorCtr="0">
            <a:noAutofit/>
          </a:bodyPr>
          <a:lstStyle/>
          <a:p>
            <a:pPr>
              <a:lnSpc>
                <a:spcPct val="114000"/>
              </a:lnSpc>
              <a:spcBef>
                <a:spcPts val="1333"/>
              </a:spcBef>
            </a:pPr>
            <a:r>
              <a:rPr lang="en" sz="2400" b="1">
                <a:solidFill>
                  <a:srgbClr val="434343"/>
                </a:solidFill>
                <a:latin typeface="Raleway"/>
                <a:ea typeface="Raleway"/>
                <a:cs typeface="Raleway"/>
                <a:sym typeface="Raleway"/>
              </a:rPr>
              <a:t>We ask for your support for this vision for a Center for Creativity in Redwood City. The broad cultural, economic, health, and civic impacts it would have on the community - for both children and adults alike - argues for its inclusion as a community benefit that developers could include in their projects.</a:t>
            </a:r>
            <a:endParaRPr sz="2400" b="1">
              <a:solidFill>
                <a:srgbClr val="434343"/>
              </a:solidFill>
              <a:latin typeface="Lato"/>
              <a:ea typeface="Lato"/>
              <a:cs typeface="Lato"/>
              <a:sym typeface="Lato"/>
            </a:endParaRPr>
          </a:p>
        </p:txBody>
      </p:sp>
      <p:pic>
        <p:nvPicPr>
          <p:cNvPr id="154" name="Google Shape;154;p24"/>
          <p:cNvPicPr preferRelativeResize="0"/>
          <p:nvPr/>
        </p:nvPicPr>
        <p:blipFill rotWithShape="1">
          <a:blip r:embed="rId3">
            <a:alphaModFix/>
          </a:blip>
          <a:srcRect t="6721" b="18756"/>
          <a:stretch/>
        </p:blipFill>
        <p:spPr>
          <a:xfrm>
            <a:off x="4453901" y="2241067"/>
            <a:ext cx="3207900" cy="4224164"/>
          </a:xfrm>
          <a:prstGeom prst="rect">
            <a:avLst/>
          </a:prstGeom>
          <a:noFill/>
          <a:ln>
            <a:noFill/>
          </a:ln>
        </p:spPr>
      </p:pic>
      <p:pic>
        <p:nvPicPr>
          <p:cNvPr id="155" name="Google Shape;155;p24"/>
          <p:cNvPicPr preferRelativeResize="0"/>
          <p:nvPr/>
        </p:nvPicPr>
        <p:blipFill rotWithShape="1">
          <a:blip r:embed="rId4">
            <a:alphaModFix/>
          </a:blip>
          <a:srcRect l="13946" t="21648" r="15759" b="31885"/>
          <a:stretch/>
        </p:blipFill>
        <p:spPr>
          <a:xfrm>
            <a:off x="1051817" y="3026467"/>
            <a:ext cx="3219332" cy="2653365"/>
          </a:xfrm>
          <a:prstGeom prst="rect">
            <a:avLst/>
          </a:prstGeom>
          <a:noFill/>
          <a:ln>
            <a:noFill/>
          </a:ln>
        </p:spPr>
      </p:pic>
      <p:pic>
        <p:nvPicPr>
          <p:cNvPr id="156" name="Google Shape;156;p24"/>
          <p:cNvPicPr preferRelativeResize="0"/>
          <p:nvPr/>
        </p:nvPicPr>
        <p:blipFill rotWithShape="1">
          <a:blip r:embed="rId5">
            <a:alphaModFix/>
          </a:blip>
          <a:srcRect l="11474" r="11466" b="16394"/>
          <a:stretch/>
        </p:blipFill>
        <p:spPr>
          <a:xfrm>
            <a:off x="7879349" y="3026467"/>
            <a:ext cx="3260832" cy="265336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5">
            <a:hlinkClick r:id="rId3"/>
          </p:cNvPr>
          <p:cNvPicPr preferRelativeResize="0"/>
          <p:nvPr/>
        </p:nvPicPr>
        <p:blipFill>
          <a:blip r:embed="rId4">
            <a:alphaModFix/>
          </a:blip>
          <a:stretch>
            <a:fillRect/>
          </a:stretch>
        </p:blipFill>
        <p:spPr>
          <a:xfrm>
            <a:off x="671967" y="1126033"/>
            <a:ext cx="10848067" cy="2039400"/>
          </a:xfrm>
          <a:prstGeom prst="rect">
            <a:avLst/>
          </a:prstGeom>
          <a:noFill/>
          <a:ln>
            <a:noFill/>
          </a:ln>
        </p:spPr>
      </p:pic>
      <p:sp>
        <p:nvSpPr>
          <p:cNvPr id="162" name="Google Shape;162;p25"/>
          <p:cNvSpPr txBox="1"/>
          <p:nvPr/>
        </p:nvSpPr>
        <p:spPr>
          <a:xfrm>
            <a:off x="561100" y="4209067"/>
            <a:ext cx="11373600" cy="1764610"/>
          </a:xfrm>
          <a:prstGeom prst="rect">
            <a:avLst/>
          </a:prstGeom>
          <a:noFill/>
          <a:ln>
            <a:noFill/>
          </a:ln>
        </p:spPr>
        <p:txBody>
          <a:bodyPr spcFirstLastPara="1" wrap="square" lIns="121900" tIns="121900" rIns="121900" bIns="121900" anchor="t" anchorCtr="0">
            <a:spAutoFit/>
          </a:bodyPr>
          <a:lstStyle/>
          <a:p>
            <a:r>
              <a:rPr lang="en" sz="5200" b="1">
                <a:solidFill>
                  <a:srgbClr val="6FA8DC"/>
                </a:solidFill>
                <a:latin typeface="Calibri"/>
                <a:ea typeface="Calibri"/>
                <a:cs typeface="Calibri"/>
                <a:sym typeface="Calibri"/>
              </a:rPr>
              <a:t>2012</a:t>
            </a:r>
            <a:r>
              <a:rPr lang="en" sz="5200">
                <a:latin typeface="Calibri"/>
                <a:ea typeface="Calibri"/>
                <a:cs typeface="Calibri"/>
                <a:sym typeface="Calibri"/>
              </a:rPr>
              <a:t>    2019</a:t>
            </a:r>
            <a:r>
              <a:rPr lang="en" sz="5200">
                <a:solidFill>
                  <a:schemeClr val="dk1"/>
                </a:solidFill>
                <a:latin typeface="Calibri"/>
                <a:ea typeface="Calibri"/>
                <a:cs typeface="Calibri"/>
                <a:sym typeface="Calibri"/>
              </a:rPr>
              <a:t>    </a:t>
            </a:r>
            <a:r>
              <a:rPr lang="en" sz="5200">
                <a:latin typeface="Calibri"/>
                <a:ea typeface="Calibri"/>
                <a:cs typeface="Calibri"/>
                <a:sym typeface="Calibri"/>
              </a:rPr>
              <a:t>2020</a:t>
            </a:r>
            <a:r>
              <a:rPr lang="en" sz="5200">
                <a:solidFill>
                  <a:schemeClr val="dk1"/>
                </a:solidFill>
                <a:latin typeface="Calibri"/>
                <a:ea typeface="Calibri"/>
                <a:cs typeface="Calibri"/>
                <a:sym typeface="Calibri"/>
              </a:rPr>
              <a:t>    2021</a:t>
            </a:r>
            <a:r>
              <a:rPr lang="en" sz="4000">
                <a:solidFill>
                  <a:schemeClr val="dk1"/>
                </a:solidFill>
                <a:latin typeface="Calibri"/>
                <a:ea typeface="Calibri"/>
                <a:cs typeface="Calibri"/>
                <a:sym typeface="Calibri"/>
              </a:rPr>
              <a:t>    </a:t>
            </a:r>
            <a:r>
              <a:rPr lang="en" sz="5200">
                <a:solidFill>
                  <a:schemeClr val="dk1"/>
                </a:solidFill>
                <a:latin typeface="Calibri"/>
                <a:ea typeface="Calibri"/>
                <a:cs typeface="Calibri"/>
                <a:sym typeface="Calibri"/>
              </a:rPr>
              <a:t>2022    2023</a:t>
            </a:r>
            <a:r>
              <a:rPr lang="en" sz="4000">
                <a:latin typeface="Calibri"/>
                <a:ea typeface="Calibri"/>
                <a:cs typeface="Calibri"/>
                <a:sym typeface="Calibri"/>
              </a:rPr>
              <a:t>    </a:t>
            </a:r>
            <a:endParaRPr sz="4000">
              <a:latin typeface="Calibri"/>
              <a:ea typeface="Calibri"/>
              <a:cs typeface="Calibri"/>
              <a:sym typeface="Calibri"/>
            </a:endParaRPr>
          </a:p>
          <a:p>
            <a:endParaRPr sz="4667">
              <a:solidFill>
                <a:srgbClr val="3D85C6"/>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6">
            <a:hlinkClick r:id="rId3"/>
          </p:cNvPr>
          <p:cNvPicPr preferRelativeResize="0"/>
          <p:nvPr/>
        </p:nvPicPr>
        <p:blipFill>
          <a:blip r:embed="rId4">
            <a:alphaModFix/>
          </a:blip>
          <a:stretch>
            <a:fillRect/>
          </a:stretch>
        </p:blipFill>
        <p:spPr>
          <a:xfrm>
            <a:off x="671967" y="1126033"/>
            <a:ext cx="10848067" cy="2039400"/>
          </a:xfrm>
          <a:prstGeom prst="rect">
            <a:avLst/>
          </a:prstGeom>
          <a:noFill/>
          <a:ln>
            <a:noFill/>
          </a:ln>
        </p:spPr>
      </p:pic>
      <p:sp>
        <p:nvSpPr>
          <p:cNvPr id="168" name="Google Shape;168;p26"/>
          <p:cNvSpPr txBox="1"/>
          <p:nvPr/>
        </p:nvSpPr>
        <p:spPr>
          <a:xfrm>
            <a:off x="561100" y="4209067"/>
            <a:ext cx="11373600" cy="1764610"/>
          </a:xfrm>
          <a:prstGeom prst="rect">
            <a:avLst/>
          </a:prstGeom>
          <a:noFill/>
          <a:ln>
            <a:noFill/>
          </a:ln>
        </p:spPr>
        <p:txBody>
          <a:bodyPr spcFirstLastPara="1" wrap="square" lIns="121900" tIns="121900" rIns="121900" bIns="121900" anchor="t" anchorCtr="0">
            <a:spAutoFit/>
          </a:bodyPr>
          <a:lstStyle/>
          <a:p>
            <a:r>
              <a:rPr lang="en" sz="5200">
                <a:latin typeface="Calibri"/>
                <a:ea typeface="Calibri"/>
                <a:cs typeface="Calibri"/>
                <a:sym typeface="Calibri"/>
              </a:rPr>
              <a:t>2012    </a:t>
            </a:r>
            <a:r>
              <a:rPr lang="en" sz="5200" b="1">
                <a:solidFill>
                  <a:srgbClr val="6FA8DC"/>
                </a:solidFill>
                <a:latin typeface="Calibri"/>
                <a:ea typeface="Calibri"/>
                <a:cs typeface="Calibri"/>
                <a:sym typeface="Calibri"/>
              </a:rPr>
              <a:t>2019</a:t>
            </a:r>
            <a:r>
              <a:rPr lang="en" sz="5200">
                <a:solidFill>
                  <a:schemeClr val="dk1"/>
                </a:solidFill>
                <a:latin typeface="Calibri"/>
                <a:ea typeface="Calibri"/>
                <a:cs typeface="Calibri"/>
                <a:sym typeface="Calibri"/>
              </a:rPr>
              <a:t>    </a:t>
            </a:r>
            <a:r>
              <a:rPr lang="en" sz="5200">
                <a:latin typeface="Calibri"/>
                <a:ea typeface="Calibri"/>
                <a:cs typeface="Calibri"/>
                <a:sym typeface="Calibri"/>
              </a:rPr>
              <a:t>2020</a:t>
            </a:r>
            <a:r>
              <a:rPr lang="en" sz="5200">
                <a:solidFill>
                  <a:schemeClr val="dk1"/>
                </a:solidFill>
                <a:latin typeface="Calibri"/>
                <a:ea typeface="Calibri"/>
                <a:cs typeface="Calibri"/>
                <a:sym typeface="Calibri"/>
              </a:rPr>
              <a:t>    2021</a:t>
            </a:r>
            <a:r>
              <a:rPr lang="en" sz="4000">
                <a:solidFill>
                  <a:schemeClr val="dk1"/>
                </a:solidFill>
                <a:latin typeface="Calibri"/>
                <a:ea typeface="Calibri"/>
                <a:cs typeface="Calibri"/>
                <a:sym typeface="Calibri"/>
              </a:rPr>
              <a:t>    </a:t>
            </a:r>
            <a:r>
              <a:rPr lang="en" sz="5200">
                <a:solidFill>
                  <a:schemeClr val="dk1"/>
                </a:solidFill>
                <a:latin typeface="Calibri"/>
                <a:ea typeface="Calibri"/>
                <a:cs typeface="Calibri"/>
                <a:sym typeface="Calibri"/>
              </a:rPr>
              <a:t>2022    2023</a:t>
            </a:r>
            <a:r>
              <a:rPr lang="en" sz="4000">
                <a:latin typeface="Calibri"/>
                <a:ea typeface="Calibri"/>
                <a:cs typeface="Calibri"/>
                <a:sym typeface="Calibri"/>
              </a:rPr>
              <a:t>    </a:t>
            </a:r>
            <a:endParaRPr sz="4000">
              <a:latin typeface="Calibri"/>
              <a:ea typeface="Calibri"/>
              <a:cs typeface="Calibri"/>
              <a:sym typeface="Calibri"/>
            </a:endParaRPr>
          </a:p>
          <a:p>
            <a:endParaRPr sz="4667">
              <a:solidFill>
                <a:srgbClr val="3D85C6"/>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7">
            <a:hlinkClick r:id="rId3"/>
          </p:cNvPr>
          <p:cNvPicPr preferRelativeResize="0"/>
          <p:nvPr/>
        </p:nvPicPr>
        <p:blipFill>
          <a:blip r:embed="rId4">
            <a:alphaModFix/>
          </a:blip>
          <a:stretch>
            <a:fillRect/>
          </a:stretch>
        </p:blipFill>
        <p:spPr>
          <a:xfrm>
            <a:off x="671967" y="1126033"/>
            <a:ext cx="10848067" cy="2039400"/>
          </a:xfrm>
          <a:prstGeom prst="rect">
            <a:avLst/>
          </a:prstGeom>
          <a:noFill/>
          <a:ln>
            <a:noFill/>
          </a:ln>
        </p:spPr>
      </p:pic>
      <p:sp>
        <p:nvSpPr>
          <p:cNvPr id="174" name="Google Shape;174;p27"/>
          <p:cNvSpPr txBox="1"/>
          <p:nvPr/>
        </p:nvSpPr>
        <p:spPr>
          <a:xfrm>
            <a:off x="561100" y="4209067"/>
            <a:ext cx="11373600" cy="1764610"/>
          </a:xfrm>
          <a:prstGeom prst="rect">
            <a:avLst/>
          </a:prstGeom>
          <a:noFill/>
          <a:ln>
            <a:noFill/>
          </a:ln>
        </p:spPr>
        <p:txBody>
          <a:bodyPr spcFirstLastPara="1" wrap="square" lIns="121900" tIns="121900" rIns="121900" bIns="121900" anchor="t" anchorCtr="0">
            <a:spAutoFit/>
          </a:bodyPr>
          <a:lstStyle/>
          <a:p>
            <a:r>
              <a:rPr lang="en" sz="5200">
                <a:latin typeface="Calibri"/>
                <a:ea typeface="Calibri"/>
                <a:cs typeface="Calibri"/>
                <a:sym typeface="Calibri"/>
              </a:rPr>
              <a:t>2012    2019</a:t>
            </a:r>
            <a:r>
              <a:rPr lang="en" sz="5200">
                <a:solidFill>
                  <a:schemeClr val="dk1"/>
                </a:solidFill>
                <a:latin typeface="Calibri"/>
                <a:ea typeface="Calibri"/>
                <a:cs typeface="Calibri"/>
                <a:sym typeface="Calibri"/>
              </a:rPr>
              <a:t>    </a:t>
            </a:r>
            <a:r>
              <a:rPr lang="en" sz="5200" b="1">
                <a:solidFill>
                  <a:srgbClr val="6FA8DC"/>
                </a:solidFill>
                <a:latin typeface="Calibri"/>
                <a:ea typeface="Calibri"/>
                <a:cs typeface="Calibri"/>
                <a:sym typeface="Calibri"/>
              </a:rPr>
              <a:t>2020</a:t>
            </a:r>
            <a:r>
              <a:rPr lang="en" sz="5200">
                <a:solidFill>
                  <a:schemeClr val="dk1"/>
                </a:solidFill>
                <a:latin typeface="Calibri"/>
                <a:ea typeface="Calibri"/>
                <a:cs typeface="Calibri"/>
                <a:sym typeface="Calibri"/>
              </a:rPr>
              <a:t>    2021</a:t>
            </a:r>
            <a:r>
              <a:rPr lang="en" sz="4000">
                <a:solidFill>
                  <a:schemeClr val="dk1"/>
                </a:solidFill>
                <a:latin typeface="Calibri"/>
                <a:ea typeface="Calibri"/>
                <a:cs typeface="Calibri"/>
                <a:sym typeface="Calibri"/>
              </a:rPr>
              <a:t>    </a:t>
            </a:r>
            <a:r>
              <a:rPr lang="en" sz="5200">
                <a:solidFill>
                  <a:schemeClr val="dk1"/>
                </a:solidFill>
                <a:latin typeface="Calibri"/>
                <a:ea typeface="Calibri"/>
                <a:cs typeface="Calibri"/>
                <a:sym typeface="Calibri"/>
              </a:rPr>
              <a:t>2022    2023</a:t>
            </a:r>
            <a:r>
              <a:rPr lang="en" sz="4000">
                <a:latin typeface="Calibri"/>
                <a:ea typeface="Calibri"/>
                <a:cs typeface="Calibri"/>
                <a:sym typeface="Calibri"/>
              </a:rPr>
              <a:t>    </a:t>
            </a:r>
            <a:endParaRPr sz="4000">
              <a:latin typeface="Calibri"/>
              <a:ea typeface="Calibri"/>
              <a:cs typeface="Calibri"/>
              <a:sym typeface="Calibri"/>
            </a:endParaRPr>
          </a:p>
          <a:p>
            <a:endParaRPr sz="4667">
              <a:solidFill>
                <a:srgbClr val="3D85C6"/>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8">
            <a:hlinkClick r:id="rId3"/>
          </p:cNvPr>
          <p:cNvPicPr preferRelativeResize="0"/>
          <p:nvPr/>
        </p:nvPicPr>
        <p:blipFill>
          <a:blip r:embed="rId4">
            <a:alphaModFix/>
          </a:blip>
          <a:stretch>
            <a:fillRect/>
          </a:stretch>
        </p:blipFill>
        <p:spPr>
          <a:xfrm>
            <a:off x="671967" y="1126033"/>
            <a:ext cx="10848067" cy="2039400"/>
          </a:xfrm>
          <a:prstGeom prst="rect">
            <a:avLst/>
          </a:prstGeom>
          <a:noFill/>
          <a:ln>
            <a:noFill/>
          </a:ln>
        </p:spPr>
      </p:pic>
      <p:sp>
        <p:nvSpPr>
          <p:cNvPr id="180" name="Google Shape;180;p28"/>
          <p:cNvSpPr txBox="1"/>
          <p:nvPr/>
        </p:nvSpPr>
        <p:spPr>
          <a:xfrm>
            <a:off x="561100" y="4209067"/>
            <a:ext cx="11373600" cy="1764610"/>
          </a:xfrm>
          <a:prstGeom prst="rect">
            <a:avLst/>
          </a:prstGeom>
          <a:noFill/>
          <a:ln>
            <a:noFill/>
          </a:ln>
        </p:spPr>
        <p:txBody>
          <a:bodyPr spcFirstLastPara="1" wrap="square" lIns="121900" tIns="121900" rIns="121900" bIns="121900" anchor="t" anchorCtr="0">
            <a:spAutoFit/>
          </a:bodyPr>
          <a:lstStyle/>
          <a:p>
            <a:r>
              <a:rPr lang="en" sz="5200">
                <a:latin typeface="Calibri"/>
                <a:ea typeface="Calibri"/>
                <a:cs typeface="Calibri"/>
                <a:sym typeface="Calibri"/>
              </a:rPr>
              <a:t>2012    2019</a:t>
            </a:r>
            <a:r>
              <a:rPr lang="en" sz="5200">
                <a:solidFill>
                  <a:schemeClr val="dk1"/>
                </a:solidFill>
                <a:latin typeface="Calibri"/>
                <a:ea typeface="Calibri"/>
                <a:cs typeface="Calibri"/>
                <a:sym typeface="Calibri"/>
              </a:rPr>
              <a:t>    </a:t>
            </a:r>
            <a:r>
              <a:rPr lang="en" sz="5200">
                <a:latin typeface="Calibri"/>
                <a:ea typeface="Calibri"/>
                <a:cs typeface="Calibri"/>
                <a:sym typeface="Calibri"/>
              </a:rPr>
              <a:t>2020</a:t>
            </a:r>
            <a:r>
              <a:rPr lang="en" sz="5200">
                <a:solidFill>
                  <a:schemeClr val="dk1"/>
                </a:solidFill>
                <a:latin typeface="Calibri"/>
                <a:ea typeface="Calibri"/>
                <a:cs typeface="Calibri"/>
                <a:sym typeface="Calibri"/>
              </a:rPr>
              <a:t>    </a:t>
            </a:r>
            <a:r>
              <a:rPr lang="en" sz="5200" b="1">
                <a:solidFill>
                  <a:srgbClr val="6FA8DC"/>
                </a:solidFill>
                <a:latin typeface="Calibri"/>
                <a:ea typeface="Calibri"/>
                <a:cs typeface="Calibri"/>
                <a:sym typeface="Calibri"/>
              </a:rPr>
              <a:t>2021</a:t>
            </a:r>
            <a:r>
              <a:rPr lang="en" sz="4000">
                <a:solidFill>
                  <a:schemeClr val="dk1"/>
                </a:solidFill>
                <a:latin typeface="Calibri"/>
                <a:ea typeface="Calibri"/>
                <a:cs typeface="Calibri"/>
                <a:sym typeface="Calibri"/>
              </a:rPr>
              <a:t>    </a:t>
            </a:r>
            <a:r>
              <a:rPr lang="en" sz="5200">
                <a:solidFill>
                  <a:schemeClr val="dk1"/>
                </a:solidFill>
                <a:latin typeface="Calibri"/>
                <a:ea typeface="Calibri"/>
                <a:cs typeface="Calibri"/>
                <a:sym typeface="Calibri"/>
              </a:rPr>
              <a:t>2022    2023</a:t>
            </a:r>
            <a:r>
              <a:rPr lang="en" sz="4000">
                <a:latin typeface="Calibri"/>
                <a:ea typeface="Calibri"/>
                <a:cs typeface="Calibri"/>
                <a:sym typeface="Calibri"/>
              </a:rPr>
              <a:t>    </a:t>
            </a:r>
            <a:endParaRPr sz="4000">
              <a:latin typeface="Calibri"/>
              <a:ea typeface="Calibri"/>
              <a:cs typeface="Calibri"/>
              <a:sym typeface="Calibri"/>
            </a:endParaRPr>
          </a:p>
          <a:p>
            <a:endParaRPr sz="4667">
              <a:solidFill>
                <a:srgbClr val="3D85C6"/>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9">
            <a:hlinkClick r:id="rId3"/>
          </p:cNvPr>
          <p:cNvPicPr preferRelativeResize="0"/>
          <p:nvPr/>
        </p:nvPicPr>
        <p:blipFill>
          <a:blip r:embed="rId4">
            <a:alphaModFix/>
          </a:blip>
          <a:stretch>
            <a:fillRect/>
          </a:stretch>
        </p:blipFill>
        <p:spPr>
          <a:xfrm>
            <a:off x="671967" y="1126033"/>
            <a:ext cx="10848067" cy="2039400"/>
          </a:xfrm>
          <a:prstGeom prst="rect">
            <a:avLst/>
          </a:prstGeom>
          <a:noFill/>
          <a:ln>
            <a:noFill/>
          </a:ln>
        </p:spPr>
      </p:pic>
      <p:sp>
        <p:nvSpPr>
          <p:cNvPr id="186" name="Google Shape;186;p29"/>
          <p:cNvSpPr txBox="1"/>
          <p:nvPr/>
        </p:nvSpPr>
        <p:spPr>
          <a:xfrm>
            <a:off x="561100" y="4209067"/>
            <a:ext cx="11373600" cy="1764610"/>
          </a:xfrm>
          <a:prstGeom prst="rect">
            <a:avLst/>
          </a:prstGeom>
          <a:noFill/>
          <a:ln>
            <a:noFill/>
          </a:ln>
        </p:spPr>
        <p:txBody>
          <a:bodyPr spcFirstLastPara="1" wrap="square" lIns="121900" tIns="121900" rIns="121900" bIns="121900" anchor="t" anchorCtr="0">
            <a:spAutoFit/>
          </a:bodyPr>
          <a:lstStyle/>
          <a:p>
            <a:r>
              <a:rPr lang="en" sz="5200">
                <a:latin typeface="Calibri"/>
                <a:ea typeface="Calibri"/>
                <a:cs typeface="Calibri"/>
                <a:sym typeface="Calibri"/>
              </a:rPr>
              <a:t>2012    2019</a:t>
            </a:r>
            <a:r>
              <a:rPr lang="en" sz="5200">
                <a:solidFill>
                  <a:schemeClr val="dk1"/>
                </a:solidFill>
                <a:latin typeface="Calibri"/>
                <a:ea typeface="Calibri"/>
                <a:cs typeface="Calibri"/>
                <a:sym typeface="Calibri"/>
              </a:rPr>
              <a:t>    </a:t>
            </a:r>
            <a:r>
              <a:rPr lang="en" sz="5200">
                <a:latin typeface="Calibri"/>
                <a:ea typeface="Calibri"/>
                <a:cs typeface="Calibri"/>
                <a:sym typeface="Calibri"/>
              </a:rPr>
              <a:t>2020</a:t>
            </a:r>
            <a:r>
              <a:rPr lang="en" sz="5200">
                <a:solidFill>
                  <a:schemeClr val="dk1"/>
                </a:solidFill>
                <a:latin typeface="Calibri"/>
                <a:ea typeface="Calibri"/>
                <a:cs typeface="Calibri"/>
                <a:sym typeface="Calibri"/>
              </a:rPr>
              <a:t>    2021</a:t>
            </a:r>
            <a:r>
              <a:rPr lang="en" sz="4000">
                <a:solidFill>
                  <a:schemeClr val="dk1"/>
                </a:solidFill>
                <a:latin typeface="Calibri"/>
                <a:ea typeface="Calibri"/>
                <a:cs typeface="Calibri"/>
                <a:sym typeface="Calibri"/>
              </a:rPr>
              <a:t>    </a:t>
            </a:r>
            <a:r>
              <a:rPr lang="en" sz="5200" b="1">
                <a:solidFill>
                  <a:srgbClr val="6FA8DC"/>
                </a:solidFill>
                <a:latin typeface="Calibri"/>
                <a:ea typeface="Calibri"/>
                <a:cs typeface="Calibri"/>
                <a:sym typeface="Calibri"/>
              </a:rPr>
              <a:t>2022</a:t>
            </a:r>
            <a:r>
              <a:rPr lang="en" sz="5200">
                <a:solidFill>
                  <a:schemeClr val="dk1"/>
                </a:solidFill>
                <a:latin typeface="Calibri"/>
                <a:ea typeface="Calibri"/>
                <a:cs typeface="Calibri"/>
                <a:sym typeface="Calibri"/>
              </a:rPr>
              <a:t>    2023</a:t>
            </a:r>
            <a:r>
              <a:rPr lang="en" sz="4000">
                <a:latin typeface="Calibri"/>
                <a:ea typeface="Calibri"/>
                <a:cs typeface="Calibri"/>
                <a:sym typeface="Calibri"/>
              </a:rPr>
              <a:t>    </a:t>
            </a:r>
            <a:endParaRPr sz="4000">
              <a:latin typeface="Calibri"/>
              <a:ea typeface="Calibri"/>
              <a:cs typeface="Calibri"/>
              <a:sym typeface="Calibri"/>
            </a:endParaRPr>
          </a:p>
          <a:p>
            <a:endParaRPr sz="4667">
              <a:solidFill>
                <a:srgbClr val="3D85C6"/>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0">
            <a:hlinkClick r:id="rId3"/>
          </p:cNvPr>
          <p:cNvPicPr preferRelativeResize="0"/>
          <p:nvPr/>
        </p:nvPicPr>
        <p:blipFill>
          <a:blip r:embed="rId4">
            <a:alphaModFix/>
          </a:blip>
          <a:stretch>
            <a:fillRect/>
          </a:stretch>
        </p:blipFill>
        <p:spPr>
          <a:xfrm>
            <a:off x="671967" y="1126033"/>
            <a:ext cx="10848067" cy="2039400"/>
          </a:xfrm>
          <a:prstGeom prst="rect">
            <a:avLst/>
          </a:prstGeom>
          <a:noFill/>
          <a:ln>
            <a:noFill/>
          </a:ln>
        </p:spPr>
      </p:pic>
      <p:sp>
        <p:nvSpPr>
          <p:cNvPr id="192" name="Google Shape;192;p30"/>
          <p:cNvSpPr txBox="1"/>
          <p:nvPr/>
        </p:nvSpPr>
        <p:spPr>
          <a:xfrm>
            <a:off x="561100" y="4209067"/>
            <a:ext cx="11373600" cy="1764610"/>
          </a:xfrm>
          <a:prstGeom prst="rect">
            <a:avLst/>
          </a:prstGeom>
          <a:noFill/>
          <a:ln>
            <a:noFill/>
          </a:ln>
        </p:spPr>
        <p:txBody>
          <a:bodyPr spcFirstLastPara="1" wrap="square" lIns="121900" tIns="121900" rIns="121900" bIns="121900" anchor="t" anchorCtr="0">
            <a:spAutoFit/>
          </a:bodyPr>
          <a:lstStyle/>
          <a:p>
            <a:r>
              <a:rPr lang="en" sz="5200">
                <a:latin typeface="Calibri"/>
                <a:ea typeface="Calibri"/>
                <a:cs typeface="Calibri"/>
                <a:sym typeface="Calibri"/>
              </a:rPr>
              <a:t>2012    2019</a:t>
            </a:r>
            <a:r>
              <a:rPr lang="en" sz="5200">
                <a:solidFill>
                  <a:schemeClr val="dk1"/>
                </a:solidFill>
                <a:latin typeface="Calibri"/>
                <a:ea typeface="Calibri"/>
                <a:cs typeface="Calibri"/>
                <a:sym typeface="Calibri"/>
              </a:rPr>
              <a:t>    </a:t>
            </a:r>
            <a:r>
              <a:rPr lang="en" sz="5200">
                <a:latin typeface="Calibri"/>
                <a:ea typeface="Calibri"/>
                <a:cs typeface="Calibri"/>
                <a:sym typeface="Calibri"/>
              </a:rPr>
              <a:t>2020</a:t>
            </a:r>
            <a:r>
              <a:rPr lang="en" sz="5200">
                <a:solidFill>
                  <a:schemeClr val="dk1"/>
                </a:solidFill>
                <a:latin typeface="Calibri"/>
                <a:ea typeface="Calibri"/>
                <a:cs typeface="Calibri"/>
                <a:sym typeface="Calibri"/>
              </a:rPr>
              <a:t>    2021</a:t>
            </a:r>
            <a:r>
              <a:rPr lang="en" sz="4000">
                <a:solidFill>
                  <a:schemeClr val="dk1"/>
                </a:solidFill>
                <a:latin typeface="Calibri"/>
                <a:ea typeface="Calibri"/>
                <a:cs typeface="Calibri"/>
                <a:sym typeface="Calibri"/>
              </a:rPr>
              <a:t>    </a:t>
            </a:r>
            <a:r>
              <a:rPr lang="en" sz="5200">
                <a:solidFill>
                  <a:schemeClr val="dk1"/>
                </a:solidFill>
                <a:latin typeface="Calibri"/>
                <a:ea typeface="Calibri"/>
                <a:cs typeface="Calibri"/>
                <a:sym typeface="Calibri"/>
              </a:rPr>
              <a:t>2022    </a:t>
            </a:r>
            <a:r>
              <a:rPr lang="en" sz="5200" b="1">
                <a:solidFill>
                  <a:srgbClr val="6FA8DC"/>
                </a:solidFill>
                <a:latin typeface="Calibri"/>
                <a:ea typeface="Calibri"/>
                <a:cs typeface="Calibri"/>
                <a:sym typeface="Calibri"/>
              </a:rPr>
              <a:t>2023</a:t>
            </a:r>
            <a:r>
              <a:rPr lang="en" sz="4000">
                <a:latin typeface="Calibri"/>
                <a:ea typeface="Calibri"/>
                <a:cs typeface="Calibri"/>
                <a:sym typeface="Calibri"/>
              </a:rPr>
              <a:t>    </a:t>
            </a:r>
            <a:endParaRPr sz="4000">
              <a:latin typeface="Calibri"/>
              <a:ea typeface="Calibri"/>
              <a:cs typeface="Calibri"/>
              <a:sym typeface="Calibri"/>
            </a:endParaRPr>
          </a:p>
          <a:p>
            <a:endParaRPr sz="4667">
              <a:solidFill>
                <a:srgbClr val="3D85C6"/>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8"/>
          <p:cNvSpPr txBox="1"/>
          <p:nvPr/>
        </p:nvSpPr>
        <p:spPr>
          <a:xfrm>
            <a:off x="3833447" y="5323698"/>
            <a:ext cx="2296000" cy="66693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1867">
                <a:solidFill>
                  <a:schemeClr val="lt1"/>
                </a:solidFill>
                <a:latin typeface="Calibri"/>
                <a:ea typeface="Calibri"/>
                <a:cs typeface="Calibri"/>
                <a:sym typeface="Calibri"/>
              </a:rPr>
              <a:t>76 People Clicked On the Email </a:t>
            </a:r>
            <a:endParaRPr sz="1467">
              <a:solidFill>
                <a:srgbClr val="000000"/>
              </a:solidFill>
              <a:latin typeface="Arial"/>
              <a:ea typeface="Arial"/>
              <a:cs typeface="Arial"/>
              <a:sym typeface="Arial"/>
            </a:endParaRPr>
          </a:p>
        </p:txBody>
      </p:sp>
      <p:sp>
        <p:nvSpPr>
          <p:cNvPr id="192" name="Google Shape;192;p8"/>
          <p:cNvSpPr/>
          <p:nvPr/>
        </p:nvSpPr>
        <p:spPr>
          <a:xfrm>
            <a:off x="0" y="0"/>
            <a:ext cx="12192000" cy="6858000"/>
          </a:xfrm>
          <a:prstGeom prst="rect">
            <a:avLst/>
          </a:prstGeom>
          <a:gradFill>
            <a:gsLst>
              <a:gs pos="0">
                <a:srgbClr val="73B148"/>
              </a:gs>
              <a:gs pos="99000">
                <a:srgbClr val="FFFFFF"/>
              </a:gs>
              <a:gs pos="100000">
                <a:srgbClr val="FFFFFF"/>
              </a:gs>
            </a:gsLst>
            <a:lin ang="16200038" scaled="0"/>
          </a:gradFill>
          <a:ln>
            <a:noFill/>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Calibri"/>
              <a:ea typeface="Calibri"/>
              <a:cs typeface="Calibri"/>
              <a:sym typeface="Calibri"/>
            </a:endParaRPr>
          </a:p>
        </p:txBody>
      </p:sp>
      <p:pic>
        <p:nvPicPr>
          <p:cNvPr id="2052" name="Picture 4" descr="Summit for Partnerships in Education Part II">
            <a:extLst>
              <a:ext uri="{FF2B5EF4-FFF2-40B4-BE49-F238E27FC236}">
                <a16:creationId xmlns:a16="http://schemas.microsoft.com/office/drawing/2014/main" id="{76B4AFF7-A209-EAC9-BF34-97DBD895F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918"/>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
          <p:cNvSpPr txBox="1"/>
          <p:nvPr/>
        </p:nvSpPr>
        <p:spPr>
          <a:xfrm>
            <a:off x="3833447" y="5323698"/>
            <a:ext cx="2296000" cy="66693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1867">
                <a:solidFill>
                  <a:schemeClr val="lt1"/>
                </a:solidFill>
                <a:latin typeface="Calibri"/>
                <a:ea typeface="Calibri"/>
                <a:cs typeface="Calibri"/>
                <a:sym typeface="Calibri"/>
              </a:rPr>
              <a:t>76 People Clicked On the Email </a:t>
            </a:r>
            <a:endParaRPr sz="1467">
              <a:solidFill>
                <a:srgbClr val="000000"/>
              </a:solidFill>
              <a:latin typeface="Arial"/>
              <a:ea typeface="Arial"/>
              <a:cs typeface="Arial"/>
              <a:sym typeface="Arial"/>
            </a:endParaRPr>
          </a:p>
        </p:txBody>
      </p:sp>
      <p:sp>
        <p:nvSpPr>
          <p:cNvPr id="120" name="Google Shape;120;p1"/>
          <p:cNvSpPr/>
          <p:nvPr/>
        </p:nvSpPr>
        <p:spPr>
          <a:xfrm>
            <a:off x="-133" y="200"/>
            <a:ext cx="12192000" cy="6858000"/>
          </a:xfrm>
          <a:prstGeom prst="rect">
            <a:avLst/>
          </a:prstGeom>
          <a:gradFill>
            <a:gsLst>
              <a:gs pos="0">
                <a:srgbClr val="5F5F98"/>
              </a:gs>
              <a:gs pos="99000">
                <a:srgbClr val="FFFFFF"/>
              </a:gs>
              <a:gs pos="100000">
                <a:srgbClr val="FFFFFF"/>
              </a:gs>
            </a:gsLst>
            <a:lin ang="16200038" scaled="0"/>
          </a:gradFill>
          <a:ln w="12700" cap="flat" cmpd="sng">
            <a:solidFill>
              <a:schemeClr val="lt1"/>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Calibri"/>
              <a:ea typeface="Calibri"/>
              <a:cs typeface="Calibri"/>
              <a:sym typeface="Calibri"/>
            </a:endParaRPr>
          </a:p>
        </p:txBody>
      </p:sp>
      <p:pic>
        <p:nvPicPr>
          <p:cNvPr id="4098" name="Picture 2" descr="Voter Education &amp; Outreach Advisory Committee (VEOAC)  ">
            <a:extLst>
              <a:ext uri="{FF2B5EF4-FFF2-40B4-BE49-F238E27FC236}">
                <a16:creationId xmlns:a16="http://schemas.microsoft.com/office/drawing/2014/main" id="{447E0EDA-AD7E-53EA-5380-48D2CF255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 y="211595"/>
            <a:ext cx="12192000" cy="6434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153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8"/>
          <p:cNvSpPr txBox="1"/>
          <p:nvPr/>
        </p:nvSpPr>
        <p:spPr>
          <a:xfrm>
            <a:off x="3833447" y="5323698"/>
            <a:ext cx="2296000" cy="666937"/>
          </a:xfrm>
          <a:prstGeom prst="rect">
            <a:avLst/>
          </a:prstGeom>
          <a:noFill/>
          <a:ln>
            <a:noFill/>
          </a:ln>
        </p:spPr>
        <p:txBody>
          <a:bodyPr spcFirstLastPara="1" wrap="square" lIns="91433" tIns="45700" rIns="91433" bIns="45700" anchor="t" anchorCtr="0">
            <a:spAutoFit/>
          </a:bodyPr>
          <a:lstStyle/>
          <a:p>
            <a:pPr>
              <a:buClr>
                <a:srgbClr val="000000"/>
              </a:buClr>
              <a:buSzPts val="1400"/>
            </a:pPr>
            <a:r>
              <a:rPr lang="en" sz="1867">
                <a:solidFill>
                  <a:schemeClr val="lt1"/>
                </a:solidFill>
                <a:latin typeface="Calibri"/>
                <a:ea typeface="Calibri"/>
                <a:cs typeface="Calibri"/>
                <a:sym typeface="Calibri"/>
              </a:rPr>
              <a:t>76 People Clicked On the Email </a:t>
            </a:r>
            <a:endParaRPr sz="1467">
              <a:solidFill>
                <a:srgbClr val="000000"/>
              </a:solidFill>
              <a:latin typeface="Arial"/>
              <a:ea typeface="Arial"/>
              <a:cs typeface="Arial"/>
              <a:sym typeface="Arial"/>
            </a:endParaRPr>
          </a:p>
        </p:txBody>
      </p:sp>
      <p:sp>
        <p:nvSpPr>
          <p:cNvPr id="192" name="Google Shape;192;p8"/>
          <p:cNvSpPr/>
          <p:nvPr/>
        </p:nvSpPr>
        <p:spPr>
          <a:xfrm>
            <a:off x="0" y="0"/>
            <a:ext cx="12192000" cy="6858000"/>
          </a:xfrm>
          <a:prstGeom prst="rect">
            <a:avLst/>
          </a:prstGeom>
          <a:gradFill>
            <a:gsLst>
              <a:gs pos="0">
                <a:srgbClr val="73B148"/>
              </a:gs>
              <a:gs pos="99000">
                <a:srgbClr val="FFFFFF"/>
              </a:gs>
              <a:gs pos="100000">
                <a:srgbClr val="FFFFFF"/>
              </a:gs>
            </a:gsLst>
            <a:lin ang="16200038" scaled="0"/>
          </a:gradFill>
          <a:ln>
            <a:noFill/>
          </a:ln>
        </p:spPr>
        <p:txBody>
          <a:bodyPr spcFirstLastPara="1" wrap="square" lIns="121900" tIns="60933" rIns="121900" bIns="60933" anchor="ctr" anchorCtr="0">
            <a:noAutofit/>
          </a:bodyPr>
          <a:lstStyle/>
          <a:p>
            <a:pPr algn="ctr">
              <a:buClr>
                <a:srgbClr val="000000"/>
              </a:buClr>
              <a:buSzPts val="1800"/>
            </a:pPr>
            <a:endParaRPr sz="2400">
              <a:solidFill>
                <a:srgbClr val="FFFFFF"/>
              </a:solidFill>
              <a:latin typeface="Calibri"/>
              <a:ea typeface="Calibri"/>
              <a:cs typeface="Calibri"/>
              <a:sym typeface="Calibri"/>
            </a:endParaRPr>
          </a:p>
        </p:txBody>
      </p:sp>
      <p:pic>
        <p:nvPicPr>
          <p:cNvPr id="2" name="Picture 2" descr="Arts &amp; Culture Thrive Action Group (TAG): Creative Advocacy for Creative Arts">
            <a:extLst>
              <a:ext uri="{FF2B5EF4-FFF2-40B4-BE49-F238E27FC236}">
                <a16:creationId xmlns:a16="http://schemas.microsoft.com/office/drawing/2014/main" id="{834ACD22-A2C0-619E-8455-092CFF4CD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12192000" cy="638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51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06FB57-04FB-9660-1659-96853A58385F}"/>
              </a:ext>
            </a:extLst>
          </p:cNvPr>
          <p:cNvPicPr>
            <a:picLocks noChangeAspect="1"/>
          </p:cNvPicPr>
          <p:nvPr/>
        </p:nvPicPr>
        <p:blipFill>
          <a:blip r:embed="rId2"/>
          <a:stretch>
            <a:fillRect/>
          </a:stretch>
        </p:blipFill>
        <p:spPr>
          <a:xfrm>
            <a:off x="2110988" y="1610537"/>
            <a:ext cx="3290849" cy="3290849"/>
          </a:xfrm>
          <a:prstGeom prst="rect">
            <a:avLst/>
          </a:prstGeom>
        </p:spPr>
      </p:pic>
      <p:sp>
        <p:nvSpPr>
          <p:cNvPr id="2" name="Title 1">
            <a:extLst>
              <a:ext uri="{FF2B5EF4-FFF2-40B4-BE49-F238E27FC236}">
                <a16:creationId xmlns:a16="http://schemas.microsoft.com/office/drawing/2014/main" id="{10845590-04EC-9645-6BCA-DB77DA322BE6}"/>
              </a:ext>
            </a:extLst>
          </p:cNvPr>
          <p:cNvSpPr>
            <a:spLocks noGrp="1"/>
          </p:cNvSpPr>
          <p:nvPr>
            <p:ph type="ctrTitle"/>
          </p:nvPr>
        </p:nvSpPr>
        <p:spPr>
          <a:xfrm>
            <a:off x="1869688" y="1600200"/>
            <a:ext cx="9144000" cy="3290848"/>
          </a:xfrm>
        </p:spPr>
        <p:txBody>
          <a:bodyPr>
            <a:normAutofit fontScale="90000"/>
          </a:bodyPr>
          <a:lstStyle/>
          <a:p>
            <a:br>
              <a:rPr lang="en-US" sz="6000" b="1" dirty="0">
                <a:solidFill>
                  <a:srgbClr val="FF0000"/>
                </a:solidFill>
              </a:rPr>
            </a:br>
            <a:br>
              <a:rPr lang="en-US" sz="6000" b="1" dirty="0">
                <a:solidFill>
                  <a:srgbClr val="FF0000"/>
                </a:solidFill>
              </a:rPr>
            </a:br>
            <a:br>
              <a:rPr lang="en-US" sz="6000" b="1" dirty="0">
                <a:solidFill>
                  <a:srgbClr val="FF0000"/>
                </a:solidFill>
              </a:rPr>
            </a:br>
            <a:br>
              <a:rPr lang="en-US" sz="6000" b="1" dirty="0">
                <a:solidFill>
                  <a:srgbClr val="FF0000"/>
                </a:solidFill>
              </a:rPr>
            </a:br>
            <a:br>
              <a:rPr lang="en-US" sz="6000" b="1" dirty="0">
                <a:solidFill>
                  <a:srgbClr val="FF0000"/>
                </a:solidFill>
              </a:rPr>
            </a:br>
            <a:br>
              <a:rPr lang="en-US" sz="6000" b="1" dirty="0">
                <a:solidFill>
                  <a:srgbClr val="FF0000"/>
                </a:solidFill>
              </a:rPr>
            </a:br>
            <a:r>
              <a:rPr lang="en-US" sz="6000" b="1" dirty="0">
                <a:solidFill>
                  <a:srgbClr val="FF0000"/>
                </a:solidFill>
              </a:rPr>
              <a:t>               GOVERNMENT </a:t>
            </a:r>
            <a:br>
              <a:rPr lang="en-US" sz="6000" b="1" dirty="0">
                <a:solidFill>
                  <a:srgbClr val="FF0000"/>
                </a:solidFill>
              </a:rPr>
            </a:br>
            <a:r>
              <a:rPr lang="en-US" sz="6000" b="1" dirty="0">
                <a:solidFill>
                  <a:srgbClr val="FF0000"/>
                </a:solidFill>
              </a:rPr>
              <a:t>         ADVOCACY</a:t>
            </a:r>
            <a:br>
              <a:rPr lang="en-US" sz="6000" b="1" dirty="0">
                <a:solidFill>
                  <a:srgbClr val="FF0000"/>
                </a:solidFill>
              </a:rPr>
            </a:br>
            <a:endParaRPr lang="en-US" dirty="0"/>
          </a:p>
        </p:txBody>
      </p:sp>
      <p:sp>
        <p:nvSpPr>
          <p:cNvPr id="3" name="Subtitle 2">
            <a:extLst>
              <a:ext uri="{FF2B5EF4-FFF2-40B4-BE49-F238E27FC236}">
                <a16:creationId xmlns:a16="http://schemas.microsoft.com/office/drawing/2014/main" id="{F632AC78-2529-A5C4-D4F6-2BC3FCAACCE4}"/>
              </a:ext>
            </a:extLst>
          </p:cNvPr>
          <p:cNvSpPr>
            <a:spLocks noGrp="1"/>
          </p:cNvSpPr>
          <p:nvPr>
            <p:ph type="subTitle" idx="1"/>
          </p:nvPr>
        </p:nvSpPr>
        <p:spPr/>
        <p:txBody>
          <a:bodyPr>
            <a:normAutofit/>
          </a:bodyPr>
          <a:lstStyle/>
          <a:p>
            <a:endParaRPr lang="en-US" sz="3600" dirty="0"/>
          </a:p>
          <a:p>
            <a:endParaRPr lang="en-US" dirty="0"/>
          </a:p>
        </p:txBody>
      </p:sp>
    </p:spTree>
    <p:extLst>
      <p:ext uri="{BB962C8B-B14F-4D97-AF65-F5344CB8AC3E}">
        <p14:creationId xmlns:p14="http://schemas.microsoft.com/office/powerpoint/2010/main" val="1006996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3B29-55BF-7BEB-0336-0685DB23F66A}"/>
              </a:ext>
            </a:extLst>
          </p:cNvPr>
          <p:cNvSpPr>
            <a:spLocks noGrp="1"/>
          </p:cNvSpPr>
          <p:nvPr>
            <p:ph type="title"/>
          </p:nvPr>
        </p:nvSpPr>
        <p:spPr>
          <a:xfrm>
            <a:off x="838200" y="365125"/>
            <a:ext cx="10515600" cy="783451"/>
          </a:xfrm>
        </p:spPr>
        <p:txBody>
          <a:bodyPr/>
          <a:lstStyle/>
          <a:p>
            <a:pPr algn="ctr"/>
            <a:r>
              <a:rPr lang="en-US" b="1" dirty="0">
                <a:solidFill>
                  <a:srgbClr val="92D050"/>
                </a:solidFill>
              </a:rPr>
              <a:t>ACCM!</a:t>
            </a:r>
          </a:p>
        </p:txBody>
      </p:sp>
      <p:sp>
        <p:nvSpPr>
          <p:cNvPr id="3" name="Content Placeholder 2">
            <a:extLst>
              <a:ext uri="{FF2B5EF4-FFF2-40B4-BE49-F238E27FC236}">
                <a16:creationId xmlns:a16="http://schemas.microsoft.com/office/drawing/2014/main" id="{96FDB788-8C85-A78E-9BE3-E6E0360F817F}"/>
              </a:ext>
            </a:extLst>
          </p:cNvPr>
          <p:cNvSpPr>
            <a:spLocks noGrp="1"/>
          </p:cNvSpPr>
          <p:nvPr>
            <p:ph idx="1"/>
          </p:nvPr>
        </p:nvSpPr>
        <p:spPr>
          <a:xfrm>
            <a:off x="927100" y="1177151"/>
            <a:ext cx="10536044" cy="4920862"/>
          </a:xfrm>
        </p:spPr>
        <p:txBody>
          <a:bodyPr/>
          <a:lstStyle/>
          <a:p>
            <a:endParaRPr lang="en-US" dirty="0"/>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1"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Arts/Culture/Creativity Month</a:t>
            </a:r>
            <a:endParaRPr kumimoji="0" lang="en-US" altLang="en-US" sz="1400" b="0" i="0" u="none" strike="noStrike" cap="none" normalizeH="0" baseline="0" dirty="0">
              <a:ln>
                <a:noFill/>
              </a:ln>
              <a:solidFill>
                <a:schemeClr val="tx1"/>
              </a:solidFill>
              <a:effectLst/>
            </a:endParaRPr>
          </a:p>
          <a:p>
            <a:pPr marL="401638" marR="0" lvl="0" indent="-227013" algn="l" defTabSz="914400" rtl="0" eaLnBrk="0" fontAlgn="base" latinLnBrk="0" hangingPunct="0">
              <a:lnSpc>
                <a:spcPct val="150000"/>
              </a:lnSpc>
              <a:spcBef>
                <a:spcPct val="0"/>
              </a:spcBef>
              <a:spcAft>
                <a:spcPct val="0"/>
              </a:spcAft>
              <a:buClrTx/>
              <a:buSzTx/>
              <a:buFontTx/>
              <a:buChar char="•"/>
            </a:pPr>
            <a:r>
              <a:rPr kumimoji="0" lang="en-US" altLang="en-US" sz="20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LOBBY</a:t>
            </a:r>
            <a:r>
              <a:rPr kumimoji="0" lang="en-US" altLang="en-US" sz="20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 legislation and state funding</a:t>
            </a:r>
            <a:endParaRPr kumimoji="0" lang="en-US" altLang="en-US" sz="2000" b="0" i="0" u="none" strike="noStrike" cap="none" normalizeH="0" baseline="0" dirty="0">
              <a:ln>
                <a:noFill/>
              </a:ln>
              <a:solidFill>
                <a:schemeClr val="tx1"/>
              </a:solidFill>
              <a:effectLst/>
            </a:endParaRPr>
          </a:p>
          <a:p>
            <a:pPr marL="401638" marR="0" lvl="0" indent="-227013" algn="l" defTabSz="914400" rtl="0" eaLnBrk="0" fontAlgn="base" latinLnBrk="0" hangingPunct="0">
              <a:lnSpc>
                <a:spcPct val="100000"/>
              </a:lnSpc>
              <a:spcBef>
                <a:spcPct val="0"/>
              </a:spcBef>
              <a:spcAft>
                <a:spcPct val="0"/>
              </a:spcAft>
              <a:buClrTx/>
              <a:buSzTx/>
              <a:buFontTx/>
              <a:buChar char="•"/>
            </a:pP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General </a:t>
            </a:r>
            <a:r>
              <a:rPr kumimoji="0" lang="en-US" altLang="en-US" sz="20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ADVOCACY</a:t>
            </a:r>
            <a:r>
              <a:rPr kumimoji="0" lang="en-US" altLang="en-US" sz="2000" b="0"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 arts/culture/creativity</a:t>
            </a:r>
            <a:r>
              <a:rPr lang="en-US" altLang="en-US" sz="2000" dirty="0"/>
              <a:t> </a:t>
            </a:r>
          </a:p>
          <a:p>
            <a:pPr marL="401638" marR="0" lvl="0" indent="-227013" algn="l" defTabSz="914400" rtl="0" eaLnBrk="0" fontAlgn="base" latinLnBrk="0" hangingPunct="0">
              <a:lnSpc>
                <a:spcPct val="100000"/>
              </a:lnSpc>
              <a:spcBef>
                <a:spcPct val="0"/>
              </a:spcBef>
              <a:spcAft>
                <a:spcPct val="0"/>
              </a:spcAft>
              <a:buClrTx/>
              <a:buSzTx/>
              <a:buFontTx/>
              <a:buChar char="•"/>
            </a:pPr>
            <a:endParaRPr kumimoji="0" lang="en-US" altLang="en-US" sz="20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74625" marR="0" lvl="0" indent="0" algn="l" defTabSz="914400" rtl="0" eaLnBrk="0" fontAlgn="base" latinLnBrk="0" hangingPunct="0">
              <a:lnSpc>
                <a:spcPct val="100000"/>
              </a:lnSpc>
              <a:spcBef>
                <a:spcPct val="0"/>
              </a:spcBef>
              <a:spcAft>
                <a:spcPct val="0"/>
              </a:spcAft>
              <a:buClrTx/>
              <a:buSzTx/>
              <a:buNone/>
            </a:pPr>
            <a:r>
              <a:rPr kumimoji="0" lang="en-US" altLang="en-US" sz="20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County art agencies are also coordinating local meetings</a:t>
            </a:r>
          </a:p>
          <a:p>
            <a:pPr marL="174625" marR="0" lvl="0" indent="0" algn="l" defTabSz="914400" rtl="0" eaLnBrk="0" fontAlgn="base" latinLnBrk="0" hangingPunct="0">
              <a:lnSpc>
                <a:spcPct val="100000"/>
              </a:lnSpc>
              <a:spcBef>
                <a:spcPct val="0"/>
              </a:spcBef>
              <a:spcAft>
                <a:spcPct val="0"/>
              </a:spcAft>
              <a:buClrTx/>
              <a:buSzTx/>
              <a:buNone/>
            </a:pPr>
            <a:r>
              <a:rPr kumimoji="0" lang="en-US" altLang="en-US" sz="20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with </a:t>
            </a:r>
            <a:r>
              <a:rPr kumimoji="0" lang="en-US" altLang="en-US" sz="20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Electeds</a:t>
            </a:r>
            <a:r>
              <a:rPr kumimoji="0" lang="en-US" altLang="en-US" sz="20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t>
            </a:r>
            <a:r>
              <a:rPr kumimoji="0" lang="en-US" altLang="en-US" sz="2000" b="1" i="1"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SEE ME!</a:t>
            </a:r>
          </a:p>
          <a:p>
            <a:pPr marL="174625" marR="0" lvl="0" indent="0" algn="l" defTabSz="914400" rtl="0" eaLnBrk="0" fontAlgn="base" latinLnBrk="0" hangingPunct="0">
              <a:lnSpc>
                <a:spcPct val="100000"/>
              </a:lnSpc>
              <a:spcBef>
                <a:spcPct val="0"/>
              </a:spcBef>
              <a:spcAft>
                <a:spcPct val="0"/>
              </a:spcAft>
              <a:buClrTx/>
              <a:buSzTx/>
              <a:buNone/>
            </a:pPr>
            <a:endParaRPr lang="en-US" altLang="en-US" sz="2000" b="1"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174625" marR="0" lvl="0" indent="0" algn="l" defTabSz="914400" rtl="0" eaLnBrk="0" fontAlgn="base" latinLnBrk="0" hangingPunct="0">
              <a:lnSpc>
                <a:spcPct val="150000"/>
              </a:lnSpc>
              <a:spcBef>
                <a:spcPct val="0"/>
              </a:spcBef>
              <a:spcAft>
                <a:spcPct val="0"/>
              </a:spcAft>
              <a:buClrTx/>
              <a:buSzTx/>
              <a:buNone/>
            </a:pPr>
            <a:r>
              <a:rPr kumimoji="0" lang="en-US" altLang="en-US" sz="2000" b="1" i="0" u="none" strike="noStrike" cap="none" normalizeH="0" baseline="0" dirty="0">
                <a:ln>
                  <a:noFill/>
                </a:ln>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TUESDAY, APRIL 18, CAPITAL BUILDING</a:t>
            </a:r>
            <a:endParaRPr kumimoji="0" lang="en-US" altLang="en-US" sz="2000" b="0" i="0" u="none" strike="noStrike" cap="none" normalizeH="0" baseline="0" dirty="0">
              <a:ln>
                <a:noFill/>
              </a:ln>
              <a:solidFill>
                <a:schemeClr val="tx1"/>
              </a:solidFill>
              <a:effectLst/>
            </a:endParaRPr>
          </a:p>
          <a:p>
            <a:pPr marL="401638" indent="-227013" eaLnBrk="0" fontAlgn="base" hangingPunct="0">
              <a:lnSpc>
                <a:spcPct val="100000"/>
              </a:lnSpc>
              <a:spcBef>
                <a:spcPct val="0"/>
              </a:spcBef>
              <a:spcAft>
                <a:spcPct val="0"/>
              </a:spcAft>
              <a:buFontTx/>
              <a:buChar char="•"/>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AFTERNOON:</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Celebration at the Capital on</a:t>
            </a:r>
          </a:p>
          <a:p>
            <a:pPr marL="401638" indent="-227013" eaLnBrk="0" fontAlgn="base" hangingPunct="0">
              <a:lnSpc>
                <a:spcPct val="100000"/>
              </a:lnSpc>
              <a:spcBef>
                <a:spcPct val="0"/>
              </a:spcBef>
              <a:spcAft>
                <a:spcPct val="0"/>
              </a:spcAft>
              <a:buNone/>
            </a:pPr>
            <a:r>
              <a:rPr lang="en-US" altLang="en-US" sz="2000" dirty="0">
                <a:latin typeface="Calibri" panose="020F0502020204030204" pitchFamily="34"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Capital Park (lawn)</a:t>
            </a:r>
          </a:p>
          <a:p>
            <a:pPr marL="401638" indent="-227013" eaLnBrk="0" fontAlgn="base" hangingPunct="0">
              <a:lnSpc>
                <a:spcPct val="100000"/>
              </a:lnSpc>
              <a:spcBef>
                <a:spcPct val="0"/>
              </a:spcBef>
              <a:spcAft>
                <a:spcPct val="0"/>
              </a:spcAft>
              <a:buNone/>
            </a:pPr>
            <a:endParaRPr kumimoji="0" lang="en-US" altLang="en-US" sz="2000" b="0" i="0" u="none" strike="noStrike" cap="none" normalizeH="0" baseline="0" dirty="0">
              <a:ln>
                <a:noFill/>
              </a:ln>
              <a:solidFill>
                <a:schemeClr val="tx1"/>
              </a:solidFill>
              <a:effectLst/>
            </a:endParaRPr>
          </a:p>
          <a:p>
            <a:pPr marL="401638" marR="0" lvl="0" indent="-227013" algn="l" defTabSz="914400" rtl="0" eaLnBrk="0" fontAlgn="base" latinLnBrk="0" hangingPunct="0">
              <a:lnSpc>
                <a:spcPct val="100000"/>
              </a:lnSpc>
              <a:spcBef>
                <a:spcPct val="0"/>
              </a:spcBef>
              <a:spcAft>
                <a:spcPct val="0"/>
              </a:spcAft>
              <a:buClrTx/>
              <a:buSzTx/>
              <a:buFontTx/>
              <a:buChar char="•"/>
            </a:pPr>
            <a:r>
              <a:rPr kumimoji="0" lang="en-US"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MORNING:</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advocacy appointments with your </a:t>
            </a:r>
            <a:r>
              <a:rPr kumimoji="0" lang="en-US" altLang="en-US" sz="20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Electeds</a:t>
            </a:r>
            <a:r>
              <a:rPr kumimoji="0" lang="en-US"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a:ln>
                <a:noFill/>
              </a:ln>
              <a:solidFill>
                <a:schemeClr val="tx1"/>
              </a:solidFill>
              <a:effectLst/>
            </a:endParaRPr>
          </a:p>
          <a:p>
            <a:endParaRPr lang="en-US" dirty="0"/>
          </a:p>
        </p:txBody>
      </p:sp>
      <p:sp>
        <p:nvSpPr>
          <p:cNvPr id="6" name="Rectangle 5">
            <a:extLst>
              <a:ext uri="{FF2B5EF4-FFF2-40B4-BE49-F238E27FC236}">
                <a16:creationId xmlns:a16="http://schemas.microsoft.com/office/drawing/2014/main" id="{1ACE45F4-B2B1-66F4-81EB-530245D3A486}"/>
              </a:ext>
            </a:extLst>
          </p:cNvPr>
          <p:cNvSpPr>
            <a:spLocks noChangeArrowheads="1"/>
          </p:cNvSpPr>
          <p:nvPr/>
        </p:nvSpPr>
        <p:spPr bwMode="auto">
          <a:xfrm>
            <a:off x="927100" y="609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8" name="Picture 1">
            <a:extLst>
              <a:ext uri="{FF2B5EF4-FFF2-40B4-BE49-F238E27FC236}">
                <a16:creationId xmlns:a16="http://schemas.microsoft.com/office/drawing/2014/main" id="{0FB59844-5A9E-3C19-35F1-0CEF32769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7300" y="2456908"/>
            <a:ext cx="3893499" cy="343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777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EC15-4928-E7BB-B22D-10E4C60FAAFE}"/>
              </a:ext>
            </a:extLst>
          </p:cNvPr>
          <p:cNvSpPr>
            <a:spLocks noGrp="1"/>
          </p:cNvSpPr>
          <p:nvPr>
            <p:ph type="title"/>
          </p:nvPr>
        </p:nvSpPr>
        <p:spPr>
          <a:xfrm>
            <a:off x="838200" y="365125"/>
            <a:ext cx="10515600" cy="1006475"/>
          </a:xfrm>
        </p:spPr>
        <p:txBody>
          <a:bodyPr/>
          <a:lstStyle/>
          <a:p>
            <a:pPr algn="ctr"/>
            <a:r>
              <a:rPr lang="en-US" b="1" dirty="0"/>
              <a:t>OAC ADVOCACY: </a:t>
            </a:r>
            <a:r>
              <a:rPr lang="en-US" b="1" i="1" dirty="0">
                <a:solidFill>
                  <a:srgbClr val="92D050"/>
                </a:solidFill>
              </a:rPr>
              <a:t>It’s a Year Round Gig!</a:t>
            </a:r>
          </a:p>
        </p:txBody>
      </p:sp>
      <p:sp>
        <p:nvSpPr>
          <p:cNvPr id="3" name="Content Placeholder 2">
            <a:extLst>
              <a:ext uri="{FF2B5EF4-FFF2-40B4-BE49-F238E27FC236}">
                <a16:creationId xmlns:a16="http://schemas.microsoft.com/office/drawing/2014/main" id="{AB39582A-29E2-C4D7-8CEC-C63FDE6053A1}"/>
              </a:ext>
            </a:extLst>
          </p:cNvPr>
          <p:cNvSpPr>
            <a:spLocks noGrp="1"/>
          </p:cNvSpPr>
          <p:nvPr>
            <p:ph idx="1"/>
          </p:nvPr>
        </p:nvSpPr>
        <p:spPr>
          <a:xfrm>
            <a:off x="825500" y="1622424"/>
            <a:ext cx="10528300" cy="4625975"/>
          </a:xfrm>
        </p:spPr>
        <p:txBody>
          <a:bodyPr>
            <a:normAutofit/>
          </a:bodyPr>
          <a:lstStyle/>
          <a:p>
            <a:pPr marL="0" marR="0">
              <a:lnSpc>
                <a:spcPct val="115000"/>
              </a:lnSpc>
              <a:spcBef>
                <a:spcPts val="0"/>
              </a:spcBef>
              <a:spcAft>
                <a:spcPts val="0"/>
              </a:spcAft>
            </a:pPr>
            <a:r>
              <a:rPr lang="en-US" sz="1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OFFICE OF ARTS AND CULTURE (OAC)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0" indent="-339725">
              <a:lnSpc>
                <a:spcPct val="115000"/>
              </a:lnSpc>
              <a:spcBef>
                <a:spcPts val="0"/>
              </a:spcBef>
              <a:spcAft>
                <a:spcPts val="0"/>
              </a:spcAft>
              <a:buFont typeface="Courier New" panose="02070309020205020404" pitchFamily="49" charset="0"/>
              <a:buChar char="o"/>
            </a:pP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Shares info on the creative sector and economy with Supervisors and County Executives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0" indent="-339725">
              <a:lnSpc>
                <a:spcPct val="115000"/>
              </a:lnSpc>
              <a:spcBef>
                <a:spcPts val="0"/>
              </a:spcBef>
              <a:spcAft>
                <a:spcPts val="0"/>
              </a:spcAft>
              <a:buFont typeface="Courier New" panose="02070309020205020404" pitchFamily="49" charset="0"/>
              <a:buChar char="o"/>
            </a:pP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Participates in advocacy trainings and events hosted by the Cal Arts Council (CAC state arts agency) and Californians for the Arts (CFTA)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0" indent="-339725">
              <a:lnSpc>
                <a:spcPct val="115000"/>
              </a:lnSpc>
              <a:spcBef>
                <a:spcPts val="0"/>
              </a:spcBef>
              <a:spcAft>
                <a:spcPts val="0"/>
              </a:spcAft>
              <a:buFont typeface="Courier New" panose="02070309020205020404" pitchFamily="49" charset="0"/>
              <a:buChar char="o"/>
            </a:pP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Advocate to the County and State </a:t>
            </a:r>
            <a:r>
              <a:rPr lang="en-US" sz="1800" kern="1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Electeds</a:t>
            </a: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for budgetary and programmatic support for our Creative Sector </a:t>
            </a:r>
          </a:p>
          <a:p>
            <a:pPr marL="628650" marR="0" lvl="0" indent="-339725">
              <a:lnSpc>
                <a:spcPct val="115000"/>
              </a:lnSpc>
              <a:spcBef>
                <a:spcPts val="0"/>
              </a:spcBef>
              <a:spcAft>
                <a:spcPts val="0"/>
              </a:spcAft>
              <a:buFont typeface="Courier New" panose="02070309020205020404" pitchFamily="49" charset="0"/>
              <a:buChar char="o"/>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COMMISSIONERS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0" indent="-339725">
              <a:lnSpc>
                <a:spcPct val="115000"/>
              </a:lnSpc>
              <a:spcBef>
                <a:spcPts val="0"/>
              </a:spcBef>
              <a:spcAft>
                <a:spcPts val="0"/>
              </a:spcAft>
              <a:buFont typeface="Courier New" panose="02070309020205020404" pitchFamily="49" charset="0"/>
              <a:buChar char="o"/>
            </a:pP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Regularly provide info/feedback on activities in their district, and for funding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0" indent="-339725">
              <a:lnSpc>
                <a:spcPct val="115000"/>
              </a:lnSpc>
              <a:spcBef>
                <a:spcPts val="0"/>
              </a:spcBef>
              <a:spcAft>
                <a:spcPts val="0"/>
              </a:spcAft>
              <a:buFont typeface="Courier New" panose="02070309020205020404" pitchFamily="49" charset="0"/>
              <a:buChar char="o"/>
            </a:pP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Promote Commission and OAC work and opportunities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0" indent="-339725">
              <a:lnSpc>
                <a:spcPct val="115000"/>
              </a:lnSpc>
              <a:spcBef>
                <a:spcPts val="0"/>
              </a:spcBef>
              <a:spcAft>
                <a:spcPts val="0"/>
              </a:spcAft>
              <a:buFont typeface="Courier New" panose="02070309020205020404" pitchFamily="49" charset="0"/>
              <a:buChar char="o"/>
            </a:pP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Meet with </a:t>
            </a:r>
            <a:r>
              <a:rPr lang="en-US" sz="1800" kern="100" dirty="0" err="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Electeds</a:t>
            </a: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during ACCM!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OAC and AC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0" indent="-339725">
              <a:lnSpc>
                <a:spcPct val="115000"/>
              </a:lnSpc>
              <a:spcBef>
                <a:spcPts val="0"/>
              </a:spcBef>
              <a:spcAft>
                <a:spcPts val="0"/>
              </a:spcAft>
              <a:buFont typeface="Courier New" panose="02070309020205020404" pitchFamily="49" charset="0"/>
              <a:buChar char="o"/>
            </a:pP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Ambassadors of our Creative Sector throughout the County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28650" marR="0" lvl="0" indent="-339725">
              <a:lnSpc>
                <a:spcPct val="115000"/>
              </a:lnSpc>
              <a:spcBef>
                <a:spcPts val="0"/>
              </a:spcBef>
              <a:spcAft>
                <a:spcPts val="0"/>
              </a:spcAft>
              <a:buFont typeface="Courier New" panose="02070309020205020404" pitchFamily="49" charset="0"/>
              <a:buChar char="o"/>
            </a:pPr>
            <a:r>
              <a:rPr lang="en-US" sz="1800" kern="1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Showcase our Creative sector at our annual celebration of the arts/culture – SEE YOU IN OCTOBER!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13964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7ED2-45CB-E38C-C3C0-ACDD00150C92}"/>
              </a:ext>
            </a:extLst>
          </p:cNvPr>
          <p:cNvSpPr>
            <a:spLocks noGrp="1"/>
          </p:cNvSpPr>
          <p:nvPr>
            <p:ph type="title"/>
          </p:nvPr>
        </p:nvSpPr>
        <p:spPr>
          <a:xfrm>
            <a:off x="838200" y="365125"/>
            <a:ext cx="10515600" cy="715407"/>
          </a:xfrm>
        </p:spPr>
        <p:txBody>
          <a:bodyPr>
            <a:normAutofit/>
          </a:bodyPr>
          <a:lstStyle/>
          <a:p>
            <a:pPr algn="ctr"/>
            <a:r>
              <a:rPr lang="en-US" sz="36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GET INVOLVED!</a:t>
            </a:r>
            <a:endParaRPr lang="en-US" sz="3600" dirty="0"/>
          </a:p>
        </p:txBody>
      </p:sp>
      <p:sp>
        <p:nvSpPr>
          <p:cNvPr id="3" name="Content Placeholder 2">
            <a:extLst>
              <a:ext uri="{FF2B5EF4-FFF2-40B4-BE49-F238E27FC236}">
                <a16:creationId xmlns:a16="http://schemas.microsoft.com/office/drawing/2014/main" id="{61D89C4A-CC6F-741A-F52C-BEAC4C86ADE6}"/>
              </a:ext>
            </a:extLst>
          </p:cNvPr>
          <p:cNvSpPr>
            <a:spLocks noGrp="1"/>
          </p:cNvSpPr>
          <p:nvPr>
            <p:ph idx="1"/>
          </p:nvPr>
        </p:nvSpPr>
        <p:spPr>
          <a:xfrm>
            <a:off x="838200" y="1206500"/>
            <a:ext cx="10515600" cy="5143500"/>
          </a:xfrm>
        </p:spPr>
        <p:txBody>
          <a:bodyPr>
            <a:normAutofit fontScale="85000" lnSpcReduction="20000"/>
          </a:bodyPr>
          <a:lstStyle/>
          <a:p>
            <a:pPr marL="0" marR="0">
              <a:lnSpc>
                <a:spcPct val="120000"/>
              </a:lnSpc>
              <a:spcBef>
                <a:spcPts val="0"/>
              </a:spcBef>
              <a:spcAft>
                <a:spcPts val="0"/>
              </a:spcAft>
            </a:pPr>
            <a:r>
              <a:rPr lang="en-US" sz="21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CONNECT WITH YOUR ELECTEDS</a:t>
            </a:r>
            <a:r>
              <a:rPr lang="en-US" sz="21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at all levels: </a:t>
            </a:r>
          </a:p>
          <a:p>
            <a:pPr marL="465138" marR="0" lvl="0" indent="-227013">
              <a:lnSpc>
                <a:spcPct val="120000"/>
              </a:lnSpc>
              <a:spcBef>
                <a:spcPts val="0"/>
              </a:spcBef>
              <a:spcAft>
                <a:spcPts val="0"/>
              </a:spcAft>
              <a:buFont typeface="Courier New" panose="02070309020205020404" pitchFamily="49" charset="0"/>
              <a:buChar char="o"/>
            </a:pP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Share your “hits” via email or letter</a:t>
            </a:r>
          </a:p>
          <a:p>
            <a:pPr marL="465138" marR="0" lvl="0" indent="-227013">
              <a:lnSpc>
                <a:spcPct val="120000"/>
              </a:lnSpc>
              <a:spcBef>
                <a:spcPts val="0"/>
              </a:spcBef>
              <a:spcAft>
                <a:spcPts val="0"/>
              </a:spcAft>
              <a:buFont typeface="Courier New" panose="02070309020205020404" pitchFamily="49" charset="0"/>
              <a:buChar char="o"/>
            </a:pP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Make requests of them – ask them to speak at an event, send them an invitation to an event or program</a:t>
            </a:r>
          </a:p>
          <a:p>
            <a:pPr marL="465138" marR="0" lvl="0" indent="-227013">
              <a:lnSpc>
                <a:spcPct val="120000"/>
              </a:lnSpc>
              <a:spcBef>
                <a:spcPts val="0"/>
              </a:spcBef>
              <a:spcAft>
                <a:spcPts val="0"/>
              </a:spcAft>
              <a:buFont typeface="Courier New" panose="02070309020205020404" pitchFamily="49" charset="0"/>
              <a:buChar char="o"/>
            </a:pP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Add them to your e-news/flyers lists.</a:t>
            </a:r>
          </a:p>
          <a:p>
            <a:pPr marL="0" marR="0" indent="0" algn="ctr">
              <a:lnSpc>
                <a:spcPct val="120000"/>
              </a:lnSpc>
              <a:spcBef>
                <a:spcPts val="0"/>
              </a:spcBef>
              <a:spcAft>
                <a:spcPts val="0"/>
              </a:spcAft>
              <a:buNone/>
            </a:pPr>
            <a:r>
              <a:rPr lang="en-US" sz="2100" b="1" i="1" kern="100" dirty="0">
                <a:effectLst/>
                <a:latin typeface="Calibri" panose="020F0502020204030204" pitchFamily="34" charset="0"/>
                <a:ea typeface="Calibri" panose="020F0502020204030204" pitchFamily="34" charset="0"/>
                <a:cs typeface="Times New Roman" panose="02020603050405020304" pitchFamily="18" charset="0"/>
              </a:rPr>
              <a:t>The more you keep in touch and share your activities,</a:t>
            </a:r>
          </a:p>
          <a:p>
            <a:pPr marL="0" marR="0" indent="0" algn="ctr">
              <a:lnSpc>
                <a:spcPct val="120000"/>
              </a:lnSpc>
              <a:spcBef>
                <a:spcPts val="0"/>
              </a:spcBef>
              <a:spcAft>
                <a:spcPts val="0"/>
              </a:spcAft>
              <a:buNone/>
            </a:pPr>
            <a:r>
              <a:rPr lang="en-US" sz="2100" b="1" i="1" kern="100" dirty="0">
                <a:effectLst/>
                <a:latin typeface="Calibri" panose="020F0502020204030204" pitchFamily="34" charset="0"/>
                <a:ea typeface="Calibri" panose="020F0502020204030204" pitchFamily="34" charset="0"/>
                <a:cs typeface="Times New Roman" panose="02020603050405020304" pitchFamily="18" charset="0"/>
              </a:rPr>
              <a:t>the more they will remember you when you when you make a request.</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1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START AN ARTS ADVOCACY AGENCY</a:t>
            </a:r>
            <a:r>
              <a:rPr lang="en-US" sz="21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(501c3 or Fiscally Sponsored), i.e.:</a:t>
            </a:r>
          </a:p>
          <a:p>
            <a:pPr marL="465138" marR="0" indent="-227013">
              <a:lnSpc>
                <a:spcPct val="120000"/>
              </a:lnSpc>
              <a:spcBef>
                <a:spcPts val="0"/>
              </a:spcBef>
              <a:spcAft>
                <a:spcPts val="0"/>
              </a:spcAft>
              <a:buFont typeface="Courier New" panose="02070309020205020404" pitchFamily="49" charset="0"/>
              <a:buChar char="o"/>
            </a:pPr>
            <a:r>
              <a:rPr lang="en-US" sz="2100" i="1" kern="100" dirty="0">
                <a:effectLst/>
                <a:latin typeface="Calibri" panose="020F0502020204030204" pitchFamily="34" charset="0"/>
                <a:ea typeface="Calibri" panose="020F0502020204030204" pitchFamily="34" charset="0"/>
                <a:cs typeface="Times New Roman" panose="02020603050405020304" pitchFamily="18" charset="0"/>
              </a:rPr>
              <a:t>San Jose Arts Advocates</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465138" marR="0" lvl="1" indent="-239713">
              <a:lnSpc>
                <a:spcPct val="120000"/>
              </a:lnSpc>
              <a:spcBef>
                <a:spcPts val="0"/>
              </a:spcBef>
              <a:spcAft>
                <a:spcPts val="0"/>
              </a:spcAft>
              <a:buFont typeface="Courier New" panose="02070309020205020404" pitchFamily="49" charset="0"/>
              <a:buChar char="o"/>
            </a:pPr>
            <a:r>
              <a:rPr lang="en-US" sz="2100" i="1" kern="100" dirty="0">
                <a:effectLst/>
                <a:latin typeface="Calibri" panose="020F0502020204030204" pitchFamily="34" charset="0"/>
                <a:ea typeface="Calibri" panose="020F0502020204030204" pitchFamily="34" charset="0"/>
                <a:cs typeface="Times New Roman" panose="02020603050405020304" pitchFamily="18" charset="0"/>
              </a:rPr>
              <a:t>Redwood City Arts</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225425" marR="0" indent="0">
              <a:lnSpc>
                <a:spcPct val="120000"/>
              </a:lnSpc>
              <a:spcBef>
                <a:spcPts val="0"/>
              </a:spcBef>
              <a:spcAft>
                <a:spcPts val="0"/>
              </a:spcAft>
              <a:buNone/>
            </a:pP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1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JOIN CALIFORNIANS FOR THE ARTS!</a:t>
            </a:r>
            <a:r>
              <a:rPr lang="en-US" sz="21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An inexpensive membership that offers free “how to” </a:t>
            </a:r>
          </a:p>
          <a:p>
            <a:pPr marL="238125" marR="0" indent="-238125">
              <a:lnSpc>
                <a:spcPct val="120000"/>
              </a:lnSpc>
              <a:spcBef>
                <a:spcPts val="0"/>
              </a:spcBef>
              <a:spcAft>
                <a:spcPts val="0"/>
              </a:spcAft>
              <a:buNone/>
            </a:pP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	strategies, and latest info on legislation. </a:t>
            </a:r>
          </a:p>
          <a:p>
            <a:pPr marL="0" marR="0" indent="0">
              <a:lnSpc>
                <a:spcPct val="120000"/>
              </a:lnSpc>
              <a:spcBef>
                <a:spcPts val="0"/>
              </a:spcBef>
              <a:spcAft>
                <a:spcPts val="0"/>
              </a:spcAft>
              <a:buNone/>
            </a:pP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100" b="1" i="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CORPORATIONS, SMALL BUSINESSES, LOCAL PHILANTHROPISTS</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238125" marR="0" indent="0">
              <a:lnSpc>
                <a:spcPct val="120000"/>
              </a:lnSpc>
              <a:spcBef>
                <a:spcPts val="0"/>
              </a:spcBef>
              <a:spcAft>
                <a:spcPts val="0"/>
              </a:spcAft>
              <a:buNone/>
            </a:pPr>
            <a:r>
              <a:rPr lang="en-US" sz="2100" kern="100" dirty="0">
                <a:effectLst/>
                <a:latin typeface="Calibri" panose="020F0502020204030204" pitchFamily="34" charset="0"/>
                <a:ea typeface="Calibri" panose="020F0502020204030204" pitchFamily="34" charset="0"/>
                <a:cs typeface="Times New Roman" panose="02020603050405020304" pitchFamily="18" charset="0"/>
              </a:rPr>
              <a:t>Use your organization’s staff and board’s networks to seek them out, and ask for their support – financially or otherwise.</a:t>
            </a:r>
          </a:p>
          <a:p>
            <a:endParaRPr lang="en-US" dirty="0"/>
          </a:p>
        </p:txBody>
      </p:sp>
    </p:spTree>
    <p:extLst>
      <p:ext uri="{BB962C8B-B14F-4D97-AF65-F5344CB8AC3E}">
        <p14:creationId xmlns:p14="http://schemas.microsoft.com/office/powerpoint/2010/main" val="1228829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2217</Words>
  <Application>Microsoft Macintosh PowerPoint</Application>
  <PresentationFormat>Widescreen</PresentationFormat>
  <Paragraphs>196</Paragraphs>
  <Slides>28</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Calibri</vt:lpstr>
      <vt:lpstr>Calibri Light</vt:lpstr>
      <vt:lpstr>Courier New</vt:lpstr>
      <vt:lpstr>Lato</vt:lpstr>
      <vt:lpstr>Libre Franklin ExtraBold</vt:lpstr>
      <vt:lpstr>PT Sans Narrow</vt:lpstr>
      <vt:lpstr>Raleway</vt:lpstr>
      <vt:lpstr>Raleway SemiBold</vt:lpstr>
      <vt:lpstr>Office Theme</vt:lpstr>
      <vt:lpstr>PowerPoint Presentation</vt:lpstr>
      <vt:lpstr>PowerPoint Presentation</vt:lpstr>
      <vt:lpstr>PowerPoint Presentation</vt:lpstr>
      <vt:lpstr>PowerPoint Presentation</vt:lpstr>
      <vt:lpstr>PowerPoint Presentation</vt:lpstr>
      <vt:lpstr>                     GOVERNMENT           ADVOCACY </vt:lpstr>
      <vt:lpstr>ACCM!</vt:lpstr>
      <vt:lpstr>OAC ADVOCACY: It’s a Year Round Gig!</vt:lpstr>
      <vt:lpstr>GET INVOLVED!</vt:lpstr>
      <vt:lpstr>TIPS AND TRICKS TO SUCCESSFUL ADVOCACY WITH ELECTEDS</vt:lpstr>
      <vt:lpstr>PowerPoint Presentation</vt:lpstr>
      <vt:lpstr>PowerPoint Presentation</vt:lpstr>
      <vt:lpstr>Center for Creativity Vision and Opportunity in Redwood City</vt:lpstr>
      <vt:lpstr>History </vt:lpstr>
      <vt:lpstr>Vision </vt:lpstr>
      <vt:lpstr>Where we are today </vt:lpstr>
      <vt:lpstr>Addressing the Needs </vt:lpstr>
      <vt:lpstr>Benefits  </vt:lpstr>
      <vt:lpstr>*Each of the 26 topics has extensive data and fact sheets at the Arts + Social Impact Explorer. Explore all the topics to fully understand how and why the arts are a crucial element of a thriving community.  </vt:lpstr>
      <vt:lpstr>Art Improves Civic Life - cont. </vt:lpstr>
      <vt:lpstr>Examples of Successful Local Arts Centers</vt:lpstr>
      <vt:lpstr>We ask for your support for this vision for a Center for Creativity in Redwood City. The broad cultural, economic, health, and civic impacts it would have on the community - for both children and adults alike - argues for its inclusion as a community benefit that developers could include in their projects.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GOVERNMENT      ADVOCACY </dc:title>
  <dc:creator>Robin Rodricks</dc:creator>
  <cp:lastModifiedBy>Keirstan Schiedeck</cp:lastModifiedBy>
  <cp:revision>11</cp:revision>
  <dcterms:created xsi:type="dcterms:W3CDTF">2023-04-04T17:33:40Z</dcterms:created>
  <dcterms:modified xsi:type="dcterms:W3CDTF">2023-04-04T19:03:18Z</dcterms:modified>
</cp:coreProperties>
</file>