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vTNPz0p/JDAi5ku2CDyHlhXyf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6F65C5-00C2-485A-A066-CA9F35F8D790}">
  <a:tblStyle styleId="{966F65C5-00C2-485A-A066-CA9F35F8D79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CC3E7F03-08E2-4507-A013-01BD165B91E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64" name="Google Shape;16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664814c62f_9_1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664814c62f_9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664814c62f_9_1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664814c62f_9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664814c62f_9_1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664814c62f_9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664814c62f_9_1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664814c62f_9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7" name="Google Shape;31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664814c62f_15_2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1664814c62f_15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7" name="Google Shape;327;g1664814c62f_15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6" name="Google Shape;33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65c6f7024b_1_13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165c6f7024b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345" name="Google Shape;345;g165c6f7024b_1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65c6f7024b_1_26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165c6f7024b_1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355" name="Google Shape;355;g165c6f7024b_1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5c6f7024b_1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165c6f7024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/>
              <a:t>On behalf of San Mateo County Health, COVID-19 Response Unit, Health Equity Team, Office of Community Affairs, and Thrive Alliance, welcome!</a:t>
            </a:r>
            <a:endParaRPr sz="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65c6f7024b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3" name="Google Shape;18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664814c62f_9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664814c62f_9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664814c62f_9_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664814c62f_9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664814c62f_9_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664814c62f_9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664814c62f_9_1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664814c62f_9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664814c62f_9_1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664814c62f_9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64814c62f_9_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1664814c62f_9_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g1664814c62f_9_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1664814c62f_9_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1664814c62f_9_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664814c62f_9_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1664814c62f_9_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1664814c62f_9_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1664814c62f_9_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64814c62f_9_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1664814c62f_9_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g1664814c62f_9_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1664814c62f_9_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1664814c62f_9_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64814c62f_9_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1664814c62f_9_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1664814c62f_9_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64814c62f_9_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1664814c62f_9_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6" name="Google Shape;116;g1664814c62f_9_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1664814c62f_9_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1664814c62f_9_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664814c62f_9_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1664814c62f_9_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g1664814c62f_9_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g1664814c62f_9_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1664814c62f_9_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1664814c62f_9_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64814c62f_9_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1664814c62f_9_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g1664814c62f_9_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1664814c62f_9_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g1664814c62f_9_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1664814c62f_9_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1664814c62f_9_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664814c62f_9_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64814c62f_9_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1664814c62f_9_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8" name="Google Shape;138;g1664814c62f_9_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g1664814c62f_9_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1664814c62f_9_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664814c62f_9_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664814c62f_9_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1664814c62f_9_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g1664814c62f_9_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6" name="Google Shape;146;g1664814c62f_9_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1664814c62f_9_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1664814c62f_9_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64814c62f_9_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1664814c62f_9_6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1664814c62f_9_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1664814c62f_9_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1664814c62f_9_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64814c62f_9_6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1664814c62f_9_6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g1664814c62f_9_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1664814c62f_9_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1664814c62f_9_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64814c62f_9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g1664814c62f_9_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1664814c62f_9_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g1664814c62f_9_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1664814c62f_9_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hyperlink" Target="https://skylab.cdph.ca.gov/communityBurden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https://skylab.cdph.ca.gov/communityBurden/_w_1d069366/xMDA/2020_Excess_Mortality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hyperlink" Target="https://skylab.cdph.ca.gov/communityBurden/_w_1d069366/xMDA/2020_Excess_Mortality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hyperlink" Target="https://skylab.cdph.ca.gov/communityBurden/_w_1d069366/xMDA/2020_Excess_Mortality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/>
          <p:nvPr/>
        </p:nvSpPr>
        <p:spPr>
          <a:xfrm>
            <a:off x="0" y="2254108"/>
            <a:ext cx="12192000" cy="1646535"/>
          </a:xfrm>
          <a:prstGeom prst="rect">
            <a:avLst/>
          </a:prstGeom>
          <a:solidFill>
            <a:srgbClr val="086BB5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1363387" y="2666726"/>
            <a:ext cx="10041973" cy="821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COVID-19 Community Focus Groups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April 1, 2019</a:t>
            </a:r>
            <a:endParaRPr/>
          </a:p>
        </p:txBody>
      </p:sp>
      <p:pic>
        <p:nvPicPr>
          <p:cNvPr id="168" name="Google Shape;1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338" y="5879138"/>
            <a:ext cx="3984181" cy="829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sign&#10;&#10;Description automatically generated" id="169" name="Google Shape;16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5765" y="5880538"/>
            <a:ext cx="2602608" cy="67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3013" y="5108425"/>
            <a:ext cx="24027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1664814c62f_9_1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451" y="2154064"/>
            <a:ext cx="8064282" cy="324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1664814c62f_9_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7517" y="1674127"/>
            <a:ext cx="5789234" cy="47993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664814c62f_9_135"/>
          <p:cNvSpPr/>
          <p:nvPr/>
        </p:nvSpPr>
        <p:spPr>
          <a:xfrm>
            <a:off x="9021063" y="2781385"/>
            <a:ext cx="2890521" cy="163449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Impacts beyond COVID: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Significantly higher Deaths Races (ALL CAUSES) for Black and NHPI</a:t>
            </a:r>
            <a:endParaRPr/>
          </a:p>
        </p:txBody>
      </p:sp>
      <p:sp>
        <p:nvSpPr>
          <p:cNvPr id="279" name="Google Shape;279;g1664814c62f_9_135"/>
          <p:cNvSpPr txBox="1"/>
          <p:nvPr/>
        </p:nvSpPr>
        <p:spPr>
          <a:xfrm>
            <a:off x="85344" y="6492875"/>
            <a:ext cx="99730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California Community Burden of Disease Engine (CCB),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https://skylab.cdph.ca.gov/communityBurden/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0" name="Google Shape;280;g1664814c62f_9_135"/>
          <p:cNvSpPr/>
          <p:nvPr/>
        </p:nvSpPr>
        <p:spPr>
          <a:xfrm>
            <a:off x="3669792" y="2465715"/>
            <a:ext cx="1219200" cy="262186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664814c62f_9_135"/>
          <p:cNvSpPr/>
          <p:nvPr/>
        </p:nvSpPr>
        <p:spPr>
          <a:xfrm>
            <a:off x="6010656" y="2465715"/>
            <a:ext cx="1219200" cy="262186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664814c62f_9_135"/>
          <p:cNvSpPr/>
          <p:nvPr/>
        </p:nvSpPr>
        <p:spPr>
          <a:xfrm>
            <a:off x="0" y="-24937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664814c62f_9_135"/>
          <p:cNvSpPr txBox="1"/>
          <p:nvPr/>
        </p:nvSpPr>
        <p:spPr>
          <a:xfrm>
            <a:off x="422021" y="232125"/>
            <a:ext cx="895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Disparities in Death Rates. ALL CAUSES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1664814c62f_9_1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774" y="1561646"/>
            <a:ext cx="6508688" cy="476768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664814c62f_9_145"/>
          <p:cNvSpPr txBox="1"/>
          <p:nvPr/>
        </p:nvSpPr>
        <p:spPr>
          <a:xfrm>
            <a:off x="0" y="6552801"/>
            <a:ext cx="123206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California Community Burden of Disease Engine (CCB), 2020/2021 Excess Mortality Data Brief.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https://skylab.cdph.ca.gov/communityBurden/_w_1d069366/xMDA/2020_Excess_Mortality.html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664814c62f_9_145"/>
          <p:cNvSpPr/>
          <p:nvPr/>
        </p:nvSpPr>
        <p:spPr>
          <a:xfrm>
            <a:off x="7643182" y="2739801"/>
            <a:ext cx="3968416" cy="224742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ways of looking at Excess Mortality that highlight disparities: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 increase in death rate over time.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in number of deaths, divided by the population size.</a:t>
            </a:r>
            <a:endParaRPr/>
          </a:p>
        </p:txBody>
      </p:sp>
      <p:sp>
        <p:nvSpPr>
          <p:cNvPr id="291" name="Google Shape;291;g1664814c62f_9_145"/>
          <p:cNvSpPr/>
          <p:nvPr/>
        </p:nvSpPr>
        <p:spPr>
          <a:xfrm>
            <a:off x="0" y="-24937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664814c62f_9_145"/>
          <p:cNvSpPr txBox="1"/>
          <p:nvPr/>
        </p:nvSpPr>
        <p:spPr>
          <a:xfrm>
            <a:off x="422021" y="232125"/>
            <a:ext cx="895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Excess Mortality in CA, 2020 vs. 2019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664814c62f_9_152"/>
          <p:cNvSpPr/>
          <p:nvPr/>
        </p:nvSpPr>
        <p:spPr>
          <a:xfrm>
            <a:off x="8486112" y="3344571"/>
            <a:ext cx="3221256" cy="102155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expectancy at birth (LE) decreased among all groups in California in 2020</a:t>
            </a:r>
            <a:endParaRPr/>
          </a:p>
        </p:txBody>
      </p:sp>
      <p:pic>
        <p:nvPicPr>
          <p:cNvPr id="298" name="Google Shape;298;g1664814c62f_9_1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820" y="1935070"/>
            <a:ext cx="725337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664814c62f_9_152"/>
          <p:cNvPicPr preferRelativeResize="0"/>
          <p:nvPr/>
        </p:nvPicPr>
        <p:blipFill rotWithShape="1">
          <a:blip r:embed="rId4">
            <a:alphaModFix/>
          </a:blip>
          <a:srcRect b="27119" l="0" r="0" t="0"/>
          <a:stretch/>
        </p:blipFill>
        <p:spPr>
          <a:xfrm>
            <a:off x="286750" y="1538297"/>
            <a:ext cx="6325726" cy="3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1664814c62f_9_152"/>
          <p:cNvSpPr txBox="1"/>
          <p:nvPr/>
        </p:nvSpPr>
        <p:spPr>
          <a:xfrm>
            <a:off x="0" y="6552801"/>
            <a:ext cx="123206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California Community Burden of Disease Engine (CCB), 2020/2021 Excess Mortality Data Brief.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https://skylab.cdph.ca.gov/communityBurden/_w_1d069366/xMDA/2020_Excess_Mortality.html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664814c62f_9_152"/>
          <p:cNvSpPr/>
          <p:nvPr/>
        </p:nvSpPr>
        <p:spPr>
          <a:xfrm>
            <a:off x="0" y="-24937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664814c62f_9_152"/>
          <p:cNvSpPr txBox="1"/>
          <p:nvPr/>
        </p:nvSpPr>
        <p:spPr>
          <a:xfrm>
            <a:off x="422021" y="232125"/>
            <a:ext cx="895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 Expectancy Trend in CA, 2000 - 2020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1664814c62f_9_16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9179" t="0"/>
          <a:stretch/>
        </p:blipFill>
        <p:spPr>
          <a:xfrm>
            <a:off x="3462528" y="398463"/>
            <a:ext cx="8729472" cy="61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664814c62f_9_160"/>
          <p:cNvPicPr preferRelativeResize="0"/>
          <p:nvPr/>
        </p:nvPicPr>
        <p:blipFill rotWithShape="1">
          <a:blip r:embed="rId3">
            <a:alphaModFix/>
          </a:blip>
          <a:srcRect b="44769" l="90689" r="1179" t="45058"/>
          <a:stretch/>
        </p:blipFill>
        <p:spPr>
          <a:xfrm>
            <a:off x="3210475" y="752025"/>
            <a:ext cx="1254851" cy="9989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9" name="Google Shape;309;g1664814c62f_9_160"/>
          <p:cNvSpPr txBox="1"/>
          <p:nvPr/>
        </p:nvSpPr>
        <p:spPr>
          <a:xfrm>
            <a:off x="0" y="6552801"/>
            <a:ext cx="123206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California Community Burden of Disease Engine (CCB), 2020/2021 Excess Mortality Data Brief.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https://skylab.cdph.ca.gov/communityBurden/_w_1d069366/xMDA/2020_Excess_Mortality.html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1664814c62f_9_160"/>
          <p:cNvSpPr/>
          <p:nvPr/>
        </p:nvSpPr>
        <p:spPr>
          <a:xfrm>
            <a:off x="377223" y="2367536"/>
            <a:ext cx="3560793" cy="177069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increase in deaths (from 2019 to 2020/2021) not just due to COVID-19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proportion of the Increase in deaths among older persons was largely due to COVID-19.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in deaths among younger persons largely due to other conditions.</a:t>
            </a:r>
            <a:endParaRPr/>
          </a:p>
        </p:txBody>
      </p:sp>
      <p:sp>
        <p:nvSpPr>
          <p:cNvPr id="311" name="Google Shape;311;g1664814c62f_9_160"/>
          <p:cNvSpPr/>
          <p:nvPr/>
        </p:nvSpPr>
        <p:spPr>
          <a:xfrm>
            <a:off x="377223" y="4361751"/>
            <a:ext cx="3560793" cy="200906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 to 2020: Large (greater than 50%) increases in deaths among older (65-74) Latinos, younger (5-14 and 15-24) Blacks, and adult (35-44) AI/AN groups.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 to 2021: Large (greater than 50%) increases in these groups and several Latino, Black, AI/AN, and NH/PI adult age groups.</a:t>
            </a:r>
            <a:endParaRPr/>
          </a:p>
        </p:txBody>
      </p:sp>
      <p:sp>
        <p:nvSpPr>
          <p:cNvPr id="312" name="Google Shape;312;g1664814c62f_9_160"/>
          <p:cNvSpPr/>
          <p:nvPr/>
        </p:nvSpPr>
        <p:spPr>
          <a:xfrm>
            <a:off x="389416" y="1325246"/>
            <a:ext cx="2744866" cy="81724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 was the second leading cause of death in 2020 and the leading cause of death in 2021.</a:t>
            </a:r>
            <a:endParaRPr/>
          </a:p>
        </p:txBody>
      </p:sp>
      <p:graphicFrame>
        <p:nvGraphicFramePr>
          <p:cNvPr id="313" name="Google Shape;313;g1664814c62f_9_160"/>
          <p:cNvGraphicFramePr/>
          <p:nvPr/>
        </p:nvGraphicFramePr>
        <p:xfrm>
          <a:off x="5010912" y="7010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{CC3E7F03-08E2-4507-A013-01BD165B91E0}</a:tableStyleId>
              </a:tblPr>
              <a:tblGrid>
                <a:gridCol w="1007075"/>
                <a:gridCol w="1007075"/>
                <a:gridCol w="1007075"/>
                <a:gridCol w="1007075"/>
                <a:gridCol w="1007075"/>
                <a:gridCol w="1007075"/>
              </a:tblGrid>
              <a:tr h="201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</a:rPr>
                        <a:t>AIAN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</a:rPr>
                        <a:t>Asian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</a:rPr>
                        <a:t>Black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</a:rPr>
                        <a:t>Latino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</a:rPr>
                        <a:t>NHPI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</a:rPr>
                        <a:t>White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"/>
          <p:cNvSpPr/>
          <p:nvPr/>
        </p:nvSpPr>
        <p:spPr>
          <a:xfrm>
            <a:off x="0" y="2822888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"/>
          <p:cNvSpPr txBox="1"/>
          <p:nvPr/>
        </p:nvSpPr>
        <p:spPr>
          <a:xfrm>
            <a:off x="422021" y="3079950"/>
            <a:ext cx="11560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Community-Led Input Activity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"/>
          <p:cNvSpPr/>
          <p:nvPr/>
        </p:nvSpPr>
        <p:spPr>
          <a:xfrm>
            <a:off x="0" y="-24898"/>
            <a:ext cx="12192000" cy="42759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"/>
          <p:cNvSpPr txBox="1"/>
          <p:nvPr/>
        </p:nvSpPr>
        <p:spPr>
          <a:xfrm>
            <a:off x="456297" y="2220986"/>
            <a:ext cx="10568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Community-Led Input</a:t>
            </a:r>
            <a:endParaRPr sz="7500"/>
          </a:p>
        </p:txBody>
      </p:sp>
      <p:sp>
        <p:nvSpPr>
          <p:cNvPr id="323" name="Google Shape;323;p4"/>
          <p:cNvSpPr txBox="1"/>
          <p:nvPr/>
        </p:nvSpPr>
        <p:spPr>
          <a:xfrm>
            <a:off x="456300" y="4662475"/>
            <a:ext cx="88983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42424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Georgia, Petra, Keirstan</a:t>
            </a:r>
            <a:endParaRPr sz="2300">
              <a:solidFill>
                <a:srgbClr val="42424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42424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Thrive Alliance</a:t>
            </a:r>
            <a:endParaRPr sz="2300">
              <a:solidFill>
                <a:srgbClr val="42424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664814c62f_15_2"/>
          <p:cNvSpPr txBox="1"/>
          <p:nvPr/>
        </p:nvSpPr>
        <p:spPr>
          <a:xfrm>
            <a:off x="882888" y="387066"/>
            <a:ext cx="7138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86BB5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32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1664814c62f_15_2"/>
          <p:cNvSpPr/>
          <p:nvPr/>
        </p:nvSpPr>
        <p:spPr>
          <a:xfrm>
            <a:off x="0" y="-24937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1664814c62f_15_2"/>
          <p:cNvSpPr txBox="1"/>
          <p:nvPr/>
        </p:nvSpPr>
        <p:spPr>
          <a:xfrm>
            <a:off x="422021" y="232125"/>
            <a:ext cx="11560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Community Input: COVID-19 Strategies and Priorities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cus Group Themes v1.png" id="332" name="Google Shape;332;g1664814c62f_15_2"/>
          <p:cNvPicPr preferRelativeResize="0"/>
          <p:nvPr/>
        </p:nvPicPr>
        <p:blipFill rotWithShape="1">
          <a:blip r:embed="rId3">
            <a:alphaModFix/>
          </a:blip>
          <a:srcRect b="4528" l="19718" r="25093" t="4528"/>
          <a:stretch/>
        </p:blipFill>
        <p:spPr>
          <a:xfrm>
            <a:off x="3191222" y="1381056"/>
            <a:ext cx="5810395" cy="5381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"/>
          <p:cNvSpPr txBox="1"/>
          <p:nvPr/>
        </p:nvSpPr>
        <p:spPr>
          <a:xfrm>
            <a:off x="882888" y="387066"/>
            <a:ext cx="7138739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86BB5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32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6"/>
          <p:cNvSpPr/>
          <p:nvPr/>
        </p:nvSpPr>
        <p:spPr>
          <a:xfrm>
            <a:off x="0" y="-24937"/>
            <a:ext cx="12192000" cy="1212207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"/>
          <p:cNvSpPr txBox="1"/>
          <p:nvPr/>
        </p:nvSpPr>
        <p:spPr>
          <a:xfrm>
            <a:off x="422031" y="232117"/>
            <a:ext cx="89565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Bridging the Gap</a:t>
            </a:r>
            <a:endParaRPr/>
          </a:p>
        </p:txBody>
      </p:sp>
      <p:sp>
        <p:nvSpPr>
          <p:cNvPr id="341" name="Google Shape;341;p6"/>
          <p:cNvSpPr txBox="1"/>
          <p:nvPr/>
        </p:nvSpPr>
        <p:spPr>
          <a:xfrm>
            <a:off x="655175" y="1428625"/>
            <a:ext cx="112428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write “PI” for Native Hawaiian/Pacific Islander or </a:t>
            </a:r>
            <a:b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“B” for Black/African American on your dots and post-its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Dots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3 </a:t>
            </a:r>
            <a:r>
              <a:rPr b="1" lang="en-US" sz="22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green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dots for best strategies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3 </a:t>
            </a:r>
            <a:r>
              <a:rPr b="1" lang="en-US" sz="22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orange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dots for strategies not worth pursuing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Post-It Notes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specific comments/suggestions anywhere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us what resources you need to bridge the gap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any innovative ideas you have for new ways to reach your community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65c6f7024b_1_13"/>
          <p:cNvSpPr/>
          <p:nvPr/>
        </p:nvSpPr>
        <p:spPr>
          <a:xfrm>
            <a:off x="0" y="2254108"/>
            <a:ext cx="12192000" cy="1646400"/>
          </a:xfrm>
          <a:prstGeom prst="rect">
            <a:avLst/>
          </a:prstGeom>
          <a:solidFill>
            <a:srgbClr val="086BB5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165c6f7024b_1_13"/>
          <p:cNvSpPr txBox="1"/>
          <p:nvPr/>
        </p:nvSpPr>
        <p:spPr>
          <a:xfrm>
            <a:off x="1363437" y="2398826"/>
            <a:ext cx="100419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b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COVID-19 Community Focus Groups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April 1, 2019</a:t>
            </a:r>
            <a:endParaRPr/>
          </a:p>
        </p:txBody>
      </p:sp>
      <p:pic>
        <p:nvPicPr>
          <p:cNvPr id="349" name="Google Shape;349;g165c6f7024b_1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338" y="5879138"/>
            <a:ext cx="3984181" cy="829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sign&#10;&#10;Description automatically generated" id="350" name="Google Shape;350;g165c6f7024b_1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5765" y="5880538"/>
            <a:ext cx="2602610" cy="67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165c6f7024b_1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3013" y="5108425"/>
            <a:ext cx="24027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165c6f7024b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388" y="2606226"/>
            <a:ext cx="3496050" cy="34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65c6f7024b_1_26"/>
          <p:cNvSpPr txBox="1"/>
          <p:nvPr/>
        </p:nvSpPr>
        <p:spPr>
          <a:xfrm>
            <a:off x="1396109" y="1757598"/>
            <a:ext cx="9878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Register</a:t>
            </a:r>
            <a:endParaRPr b="1"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165c6f7024b_1_26"/>
          <p:cNvSpPr/>
          <p:nvPr/>
        </p:nvSpPr>
        <p:spPr>
          <a:xfrm>
            <a:off x="0" y="-24937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165c6f7024b_1_26"/>
          <p:cNvSpPr txBox="1"/>
          <p:nvPr/>
        </p:nvSpPr>
        <p:spPr>
          <a:xfrm>
            <a:off x="422025" y="232125"/>
            <a:ext cx="1156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 Focus Group: Thurs, October 27, 10:00 am - 12:00 pm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65c6f7024b_1_0"/>
          <p:cNvSpPr txBox="1"/>
          <p:nvPr/>
        </p:nvSpPr>
        <p:spPr>
          <a:xfrm>
            <a:off x="882888" y="387066"/>
            <a:ext cx="7138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86BB5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b="0" i="0" sz="32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65c6f7024b_1_0"/>
          <p:cNvSpPr/>
          <p:nvPr/>
        </p:nvSpPr>
        <p:spPr>
          <a:xfrm>
            <a:off x="0" y="-24937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65c6f7024b_1_0"/>
          <p:cNvSpPr txBox="1"/>
          <p:nvPr/>
        </p:nvSpPr>
        <p:spPr>
          <a:xfrm>
            <a:off x="422031" y="232117"/>
            <a:ext cx="5535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179" name="Google Shape;179;g165c6f7024b_1_0"/>
          <p:cNvSpPr txBox="1"/>
          <p:nvPr/>
        </p:nvSpPr>
        <p:spPr>
          <a:xfrm>
            <a:off x="1626359" y="1835573"/>
            <a:ext cx="98781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AutoNum type="romanUcPeriod"/>
            </a:pPr>
            <a:r>
              <a:rPr b="1" lang="en-US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endParaRPr b="1" sz="3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AutoNum type="romanUcPeriod"/>
            </a:pPr>
            <a:r>
              <a:rPr b="1" lang="en-US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Goals and Purpose</a:t>
            </a:r>
            <a:endParaRPr sz="2300">
              <a:solidFill>
                <a:schemeClr val="dk2"/>
              </a:solidFill>
            </a:endParaRPr>
          </a:p>
          <a:p>
            <a:pPr indent="-5715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AutoNum type="romanUcPeriod"/>
            </a:pPr>
            <a:r>
              <a:rPr b="1" lang="en-US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Overview of Health Data</a:t>
            </a:r>
            <a:endParaRPr sz="2300">
              <a:solidFill>
                <a:schemeClr val="dk2"/>
              </a:solidFill>
            </a:endParaRPr>
          </a:p>
          <a:p>
            <a:pPr indent="-5715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AutoNum type="romanUcPeriod"/>
            </a:pPr>
            <a:r>
              <a:rPr b="1" lang="en-US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COVID-19 Strategies and Priorities </a:t>
            </a:r>
            <a:endParaRPr sz="2300">
              <a:solidFill>
                <a:schemeClr val="dk2"/>
              </a:solidFill>
            </a:endParaRPr>
          </a:p>
          <a:p>
            <a:pPr indent="-5715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AutoNum type="romanUcPeriod"/>
            </a:pPr>
            <a:r>
              <a:rPr b="1" lang="en-US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Bridging the Gap</a:t>
            </a:r>
            <a:endParaRPr sz="3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AutoNum type="romanUcPeriod"/>
            </a:pPr>
            <a:r>
              <a:rPr b="1" lang="en-US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sz="2300"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/>
        </p:nvSpPr>
        <p:spPr>
          <a:xfrm>
            <a:off x="882888" y="387066"/>
            <a:ext cx="7138739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86BB5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32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0" y="-24937"/>
            <a:ext cx="12192000" cy="1212207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422031" y="232117"/>
            <a:ext cx="71387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Goals and Purpose</a:t>
            </a:r>
            <a:endParaRPr/>
          </a:p>
        </p:txBody>
      </p:sp>
      <p:sp>
        <p:nvSpPr>
          <p:cNvPr id="188" name="Google Shape;188;p3"/>
          <p:cNvSpPr txBox="1"/>
          <p:nvPr/>
        </p:nvSpPr>
        <p:spPr>
          <a:xfrm>
            <a:off x="422025" y="1334900"/>
            <a:ext cx="115527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How do we work together to bridge the vaccination gap?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Get community input on strategies for specific populations and age groups from the people that serve them </a:t>
            </a:r>
            <a:r>
              <a:rPr b="1" lang="en-U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Black/African Americans, Native Hawaiian/Pacific Islanders, youth (0-11 yrs) and the 65+ population.</a:t>
            </a:r>
            <a:endParaRPr b="1" sz="24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HOW: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valuate what worked and didn’t work on previous outreach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new ideas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what resources are needed to be effective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gathered today will help inform future strategies and funding opportunities.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3215500" y="5972600"/>
            <a:ext cx="562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FF9900"/>
                </a:solidFill>
              </a:rPr>
              <a:t>Pillars: Access, Literacy, Trust </a:t>
            </a:r>
            <a:endParaRPr b="1" sz="28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/>
        </p:nvSpPr>
        <p:spPr>
          <a:xfrm>
            <a:off x="882888" y="387066"/>
            <a:ext cx="7138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86BB5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32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0" y="-24898"/>
            <a:ext cx="12192000" cy="42759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456297" y="2220986"/>
            <a:ext cx="10568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 of Health Data</a:t>
            </a:r>
            <a:endParaRPr sz="7500"/>
          </a:p>
        </p:txBody>
      </p:sp>
      <p:sp>
        <p:nvSpPr>
          <p:cNvPr id="198" name="Google Shape;198;p5"/>
          <p:cNvSpPr txBox="1"/>
          <p:nvPr/>
        </p:nvSpPr>
        <p:spPr>
          <a:xfrm>
            <a:off x="456300" y="4662475"/>
            <a:ext cx="88983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42424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Trish Erwin, PhD</a:t>
            </a:r>
            <a:endParaRPr sz="2300">
              <a:solidFill>
                <a:srgbClr val="42424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42424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Manager, COVID-19 RESPONSE UNIT/SMC IMMUNIZATION BRANCH</a:t>
            </a:r>
            <a:endParaRPr sz="2300">
              <a:solidFill>
                <a:srgbClr val="42424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1664814c62f_9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17" y="1992574"/>
            <a:ext cx="4819800" cy="31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664814c62f_9_75"/>
          <p:cNvSpPr txBox="1"/>
          <p:nvPr/>
        </p:nvSpPr>
        <p:spPr>
          <a:xfrm>
            <a:off x="5197452" y="2964869"/>
            <a:ext cx="144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County: 93%</a:t>
            </a:r>
            <a:endParaRPr/>
          </a:p>
        </p:txBody>
      </p:sp>
      <p:sp>
        <p:nvSpPr>
          <p:cNvPr id="205" name="Google Shape;205;g1664814c62f_9_75"/>
          <p:cNvSpPr/>
          <p:nvPr/>
        </p:nvSpPr>
        <p:spPr>
          <a:xfrm>
            <a:off x="6870876" y="2129674"/>
            <a:ext cx="4572000" cy="1021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One Dose rates are high for all County (0+)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 and NHPI are below County</a:t>
            </a:r>
            <a:endParaRPr/>
          </a:p>
        </p:txBody>
      </p:sp>
      <p:sp>
        <p:nvSpPr>
          <p:cNvPr id="206" name="Google Shape;206;g1664814c62f_9_75"/>
          <p:cNvSpPr txBox="1"/>
          <p:nvPr/>
        </p:nvSpPr>
        <p:spPr>
          <a:xfrm>
            <a:off x="1255776" y="2869339"/>
            <a:ext cx="353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207" name="Google Shape;207;g1664814c62f_9_75"/>
          <p:cNvSpPr/>
          <p:nvPr/>
        </p:nvSpPr>
        <p:spPr>
          <a:xfrm>
            <a:off x="6870876" y="3370748"/>
            <a:ext cx="4572000" cy="1941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caveats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Bivalent booster data not included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Rates are capped at 95% due to limitations in data precision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vaccination records are missing race/ethnicity information</a:t>
            </a:r>
            <a:endParaRPr/>
          </a:p>
        </p:txBody>
      </p:sp>
      <p:sp>
        <p:nvSpPr>
          <p:cNvPr id="208" name="Google Shape;208;g1664814c62f_9_75"/>
          <p:cNvSpPr txBox="1"/>
          <p:nvPr/>
        </p:nvSpPr>
        <p:spPr>
          <a:xfrm>
            <a:off x="2218944" y="6562790"/>
            <a:ext cx="99730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of 9/29/2022. Bivalent boosters not included.</a:t>
            </a:r>
            <a:endParaRPr/>
          </a:p>
        </p:txBody>
      </p:sp>
      <p:sp>
        <p:nvSpPr>
          <p:cNvPr id="209" name="Google Shape;209;g1664814c62f_9_75"/>
          <p:cNvSpPr/>
          <p:nvPr/>
        </p:nvSpPr>
        <p:spPr>
          <a:xfrm>
            <a:off x="0" y="-24937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664814c62f_9_75"/>
          <p:cNvSpPr txBox="1"/>
          <p:nvPr/>
        </p:nvSpPr>
        <p:spPr>
          <a:xfrm>
            <a:off x="422021" y="232125"/>
            <a:ext cx="895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COVID-19 vaccination rates for SMC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1664814c62f_9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11935"/>
            <a:ext cx="4572000" cy="26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664814c62f_9_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4213225"/>
            <a:ext cx="4572000" cy="26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664814c62f_9_86"/>
          <p:cNvSpPr txBox="1"/>
          <p:nvPr/>
        </p:nvSpPr>
        <p:spPr>
          <a:xfrm>
            <a:off x="5070316" y="2199959"/>
            <a:ext cx="144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County: 48%</a:t>
            </a:r>
            <a:endParaRPr/>
          </a:p>
        </p:txBody>
      </p:sp>
      <p:sp>
        <p:nvSpPr>
          <p:cNvPr id="218" name="Google Shape;218;g1664814c62f_9_86"/>
          <p:cNvSpPr txBox="1"/>
          <p:nvPr/>
        </p:nvSpPr>
        <p:spPr>
          <a:xfrm>
            <a:off x="5070316" y="4979518"/>
            <a:ext cx="144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County: 24%</a:t>
            </a:r>
            <a:endParaRPr/>
          </a:p>
        </p:txBody>
      </p:sp>
      <p:sp>
        <p:nvSpPr>
          <p:cNvPr id="219" name="Google Shape;219;g1664814c62f_9_86"/>
          <p:cNvSpPr/>
          <p:nvPr/>
        </p:nvSpPr>
        <p:spPr>
          <a:xfrm>
            <a:off x="6898105" y="2103935"/>
            <a:ext cx="4572000" cy="102155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Series Complete rates are low for all County 0 – 11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 and NHPI are below County</a:t>
            </a:r>
            <a:endParaRPr/>
          </a:p>
        </p:txBody>
      </p:sp>
      <p:sp>
        <p:nvSpPr>
          <p:cNvPr id="220" name="Google Shape;220;g1664814c62f_9_86"/>
          <p:cNvSpPr/>
          <p:nvPr/>
        </p:nvSpPr>
        <p:spPr>
          <a:xfrm>
            <a:off x="6898105" y="4716379"/>
            <a:ext cx="4572000" cy="102155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Booster rates are extremely low for all County 5 – 11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 and NHPI are below County</a:t>
            </a:r>
            <a:endParaRPr/>
          </a:p>
        </p:txBody>
      </p:sp>
      <p:sp>
        <p:nvSpPr>
          <p:cNvPr id="221" name="Google Shape;221;g1664814c62f_9_86"/>
          <p:cNvSpPr txBox="1"/>
          <p:nvPr/>
        </p:nvSpPr>
        <p:spPr>
          <a:xfrm>
            <a:off x="2218944" y="6562790"/>
            <a:ext cx="99730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of 9/29/2022. Bivalent boosters not included.</a:t>
            </a:r>
            <a:endParaRPr/>
          </a:p>
        </p:txBody>
      </p:sp>
      <p:sp>
        <p:nvSpPr>
          <p:cNvPr id="222" name="Google Shape;222;g1664814c62f_9_86"/>
          <p:cNvSpPr/>
          <p:nvPr/>
        </p:nvSpPr>
        <p:spPr>
          <a:xfrm>
            <a:off x="0" y="-24937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664814c62f_9_86"/>
          <p:cNvSpPr txBox="1"/>
          <p:nvPr/>
        </p:nvSpPr>
        <p:spPr>
          <a:xfrm>
            <a:off x="422021" y="232125"/>
            <a:ext cx="895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Vaccination rates for </a:t>
            </a: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0-11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year-olds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1664814c62f_9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234" y="1504343"/>
            <a:ext cx="457200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664814c62f_9_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880" y="4245864"/>
            <a:ext cx="4572000" cy="26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1664814c62f_9_97"/>
          <p:cNvSpPr txBox="1"/>
          <p:nvPr/>
        </p:nvSpPr>
        <p:spPr>
          <a:xfrm>
            <a:off x="5001145" y="1780441"/>
            <a:ext cx="144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County: 93%</a:t>
            </a:r>
            <a:endParaRPr/>
          </a:p>
        </p:txBody>
      </p:sp>
      <p:sp>
        <p:nvSpPr>
          <p:cNvPr id="231" name="Google Shape;231;g1664814c62f_9_97"/>
          <p:cNvSpPr txBox="1"/>
          <p:nvPr/>
        </p:nvSpPr>
        <p:spPr>
          <a:xfrm>
            <a:off x="5128145" y="4861630"/>
            <a:ext cx="144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County: 66%</a:t>
            </a:r>
            <a:endParaRPr/>
          </a:p>
        </p:txBody>
      </p:sp>
      <p:sp>
        <p:nvSpPr>
          <p:cNvPr id="232" name="Google Shape;232;g1664814c62f_9_97"/>
          <p:cNvSpPr/>
          <p:nvPr/>
        </p:nvSpPr>
        <p:spPr>
          <a:xfrm>
            <a:off x="6898105" y="1958420"/>
            <a:ext cx="4572000" cy="132802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Series Complete rates are very high for all County 12 – 64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 and NHPI are below County—still high</a:t>
            </a:r>
            <a:endParaRPr/>
          </a:p>
        </p:txBody>
      </p:sp>
      <p:sp>
        <p:nvSpPr>
          <p:cNvPr id="233" name="Google Shape;233;g1664814c62f_9_97"/>
          <p:cNvSpPr/>
          <p:nvPr/>
        </p:nvSpPr>
        <p:spPr>
          <a:xfrm>
            <a:off x="6898105" y="4813915"/>
            <a:ext cx="4572000" cy="102155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Booster rates are moderate for all County 12 – 64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 and NHPI are below County</a:t>
            </a:r>
            <a:endParaRPr/>
          </a:p>
        </p:txBody>
      </p:sp>
      <p:sp>
        <p:nvSpPr>
          <p:cNvPr id="234" name="Google Shape;234;g1664814c62f_9_97"/>
          <p:cNvSpPr txBox="1"/>
          <p:nvPr/>
        </p:nvSpPr>
        <p:spPr>
          <a:xfrm>
            <a:off x="2218944" y="6562790"/>
            <a:ext cx="99730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of 9/29/2022. Bivalent boosters not included.</a:t>
            </a:r>
            <a:endParaRPr/>
          </a:p>
        </p:txBody>
      </p:sp>
      <p:sp>
        <p:nvSpPr>
          <p:cNvPr id="235" name="Google Shape;235;g1664814c62f_9_97"/>
          <p:cNvSpPr txBox="1"/>
          <p:nvPr/>
        </p:nvSpPr>
        <p:spPr>
          <a:xfrm>
            <a:off x="1168325" y="1718955"/>
            <a:ext cx="35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200">
                <a:solidFill>
                  <a:srgbClr val="888888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200">
              <a:solidFill>
                <a:srgbClr val="888888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200">
                <a:solidFill>
                  <a:schemeClr val="l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200">
              <a:solidFill>
                <a:schemeClr val="lt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1664814c62f_9_97"/>
          <p:cNvSpPr/>
          <p:nvPr/>
        </p:nvSpPr>
        <p:spPr>
          <a:xfrm>
            <a:off x="0" y="-24937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664814c62f_9_97"/>
          <p:cNvSpPr txBox="1"/>
          <p:nvPr/>
        </p:nvSpPr>
        <p:spPr>
          <a:xfrm>
            <a:off x="422021" y="232125"/>
            <a:ext cx="895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Vaccination rates for </a:t>
            </a: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12-64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year-olds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1664814c62f_9_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453702"/>
            <a:ext cx="457200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1664814c62f_9_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4107416"/>
            <a:ext cx="4572000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1664814c62f_9_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200" y="4097256"/>
            <a:ext cx="4572000" cy="26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664814c62f_9_108"/>
          <p:cNvSpPr txBox="1"/>
          <p:nvPr/>
        </p:nvSpPr>
        <p:spPr>
          <a:xfrm>
            <a:off x="5078234" y="1791682"/>
            <a:ext cx="14427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County: 88%</a:t>
            </a:r>
            <a:endParaRPr/>
          </a:p>
        </p:txBody>
      </p:sp>
      <p:sp>
        <p:nvSpPr>
          <p:cNvPr id="246" name="Google Shape;246;g1664814c62f_9_108"/>
          <p:cNvSpPr txBox="1"/>
          <p:nvPr/>
        </p:nvSpPr>
        <p:spPr>
          <a:xfrm>
            <a:off x="5080001" y="4673552"/>
            <a:ext cx="144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County: 75%</a:t>
            </a:r>
            <a:endParaRPr/>
          </a:p>
        </p:txBody>
      </p:sp>
      <p:sp>
        <p:nvSpPr>
          <p:cNvPr id="247" name="Google Shape;247;g1664814c62f_9_108"/>
          <p:cNvSpPr txBox="1"/>
          <p:nvPr/>
        </p:nvSpPr>
        <p:spPr>
          <a:xfrm>
            <a:off x="10789920" y="5072100"/>
            <a:ext cx="144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County: 46%</a:t>
            </a:r>
            <a:endParaRPr/>
          </a:p>
        </p:txBody>
      </p:sp>
      <p:sp>
        <p:nvSpPr>
          <p:cNvPr id="248" name="Google Shape;248;g1664814c62f_9_108"/>
          <p:cNvSpPr/>
          <p:nvPr/>
        </p:nvSpPr>
        <p:spPr>
          <a:xfrm>
            <a:off x="6939280" y="1875171"/>
            <a:ext cx="4947920" cy="194095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Series Complete rates are very high for all County 65+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Booster rates are high for all County 65+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Booster rates are low for all County 65+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 and NHPI are below County for all</a:t>
            </a:r>
            <a:endParaRPr/>
          </a:p>
        </p:txBody>
      </p:sp>
      <p:sp>
        <p:nvSpPr>
          <p:cNvPr id="249" name="Google Shape;249;g1664814c62f_9_108"/>
          <p:cNvSpPr txBox="1"/>
          <p:nvPr/>
        </p:nvSpPr>
        <p:spPr>
          <a:xfrm>
            <a:off x="2218944" y="6562790"/>
            <a:ext cx="99730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of 9/29/2022. Bivalent boosters not included.</a:t>
            </a:r>
            <a:endParaRPr/>
          </a:p>
        </p:txBody>
      </p:sp>
      <p:sp>
        <p:nvSpPr>
          <p:cNvPr id="250" name="Google Shape;250;g1664814c62f_9_108"/>
          <p:cNvSpPr txBox="1"/>
          <p:nvPr/>
        </p:nvSpPr>
        <p:spPr>
          <a:xfrm>
            <a:off x="3558075" y="4340200"/>
            <a:ext cx="1596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664814c62f_9_108"/>
          <p:cNvSpPr txBox="1"/>
          <p:nvPr/>
        </p:nvSpPr>
        <p:spPr>
          <a:xfrm>
            <a:off x="3558075" y="1673200"/>
            <a:ext cx="1596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1664814c62f_9_108"/>
          <p:cNvSpPr txBox="1"/>
          <p:nvPr/>
        </p:nvSpPr>
        <p:spPr>
          <a:xfrm>
            <a:off x="9273075" y="4340200"/>
            <a:ext cx="1596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664814c62f_9_108"/>
          <p:cNvSpPr/>
          <p:nvPr/>
        </p:nvSpPr>
        <p:spPr>
          <a:xfrm>
            <a:off x="0" y="-24937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664814c62f_9_108"/>
          <p:cNvSpPr txBox="1"/>
          <p:nvPr/>
        </p:nvSpPr>
        <p:spPr>
          <a:xfrm>
            <a:off x="422021" y="232125"/>
            <a:ext cx="895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Vaccination rates for </a:t>
            </a: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65+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year-olds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Google Shape;259;g1664814c62f_9_120"/>
          <p:cNvGraphicFramePr/>
          <p:nvPr/>
        </p:nvGraphicFramePr>
        <p:xfrm>
          <a:off x="1138990" y="21050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{966F65C5-00C2-485A-A066-CA9F35F8D790}</a:tableStyleId>
              </a:tblPr>
              <a:tblGrid>
                <a:gridCol w="1371600"/>
                <a:gridCol w="731525"/>
              </a:tblGrid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AIAN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281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Asian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32689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2970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Hispanic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47768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Multiracial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1450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NHPI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3368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White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B cap="flat" cmpd="sng" w="12700">
                      <a:solidFill>
                        <a:srgbClr val="8D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37469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B cap="flat" cmpd="sng" w="12700">
                      <a:solidFill>
                        <a:srgbClr val="8D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County (including Other/ Unknown)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T cap="flat" cmpd="sng" w="12700">
                      <a:solidFill>
                        <a:srgbClr val="8D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170620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T cap="flat" cmpd="sng" w="12700">
                      <a:solidFill>
                        <a:srgbClr val="8D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260" name="Google Shape;260;g1664814c62f_9_120"/>
          <p:cNvGraphicFramePr/>
          <p:nvPr/>
        </p:nvGraphicFramePr>
        <p:xfrm>
          <a:off x="1138990" y="49723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{966F65C5-00C2-485A-A066-CA9F35F8D790}</a:tableStyleId>
              </a:tblPr>
              <a:tblGrid>
                <a:gridCol w="1371600"/>
                <a:gridCol w="731525"/>
              </a:tblGrid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Asian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218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BAA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35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Hispanic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205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NHPI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24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White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B cap="flat" cmpd="sng" w="12700">
                      <a:solidFill>
                        <a:srgbClr val="8D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340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B cap="flat" cmpd="sng" w="12700">
                      <a:solidFill>
                        <a:srgbClr val="8D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County (including Other/Unknown)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T cap="flat" cmpd="sng" w="12700">
                      <a:solidFill>
                        <a:srgbClr val="8D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835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T cap="flat" cmpd="sng" w="12700">
                      <a:solidFill>
                        <a:srgbClr val="8D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id="261" name="Google Shape;261;g1664814c62f_9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5841" y="4391527"/>
            <a:ext cx="5350042" cy="220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1664814c62f_9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5841" y="1627952"/>
            <a:ext cx="5350042" cy="257074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664814c62f_9_120"/>
          <p:cNvSpPr txBox="1"/>
          <p:nvPr/>
        </p:nvSpPr>
        <p:spPr>
          <a:xfrm>
            <a:off x="555058" y="1666304"/>
            <a:ext cx="26870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 Cases, All Time</a:t>
            </a:r>
            <a:endParaRPr/>
          </a:p>
        </p:txBody>
      </p:sp>
      <p:sp>
        <p:nvSpPr>
          <p:cNvPr id="264" name="Google Shape;264;g1664814c62f_9_120"/>
          <p:cNvSpPr txBox="1"/>
          <p:nvPr/>
        </p:nvSpPr>
        <p:spPr>
          <a:xfrm>
            <a:off x="555058" y="4396554"/>
            <a:ext cx="26870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 Deaths, All Time</a:t>
            </a:r>
            <a:endParaRPr/>
          </a:p>
        </p:txBody>
      </p:sp>
      <p:sp>
        <p:nvSpPr>
          <p:cNvPr id="265" name="Google Shape;265;g1664814c62f_9_120"/>
          <p:cNvSpPr txBox="1"/>
          <p:nvPr/>
        </p:nvSpPr>
        <p:spPr>
          <a:xfrm>
            <a:off x="5859923" y="6520129"/>
            <a:ext cx="14427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County: 11</a:t>
            </a:r>
            <a:endParaRPr/>
          </a:p>
        </p:txBody>
      </p:sp>
      <p:sp>
        <p:nvSpPr>
          <p:cNvPr id="266" name="Google Shape;266;g1664814c62f_9_120"/>
          <p:cNvSpPr txBox="1"/>
          <p:nvPr/>
        </p:nvSpPr>
        <p:spPr>
          <a:xfrm>
            <a:off x="6629410" y="3912283"/>
            <a:ext cx="14427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County: 220</a:t>
            </a:r>
            <a:endParaRPr/>
          </a:p>
        </p:txBody>
      </p:sp>
      <p:sp>
        <p:nvSpPr>
          <p:cNvPr id="267" name="Google Shape;267;g1664814c62f_9_120"/>
          <p:cNvSpPr/>
          <p:nvPr/>
        </p:nvSpPr>
        <p:spPr>
          <a:xfrm>
            <a:off x="9538100" y="2514483"/>
            <a:ext cx="2357120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case rate for NHPI</a:t>
            </a:r>
            <a:endParaRPr/>
          </a:p>
        </p:txBody>
      </p:sp>
      <p:sp>
        <p:nvSpPr>
          <p:cNvPr id="268" name="Google Shape;268;g1664814c62f_9_120"/>
          <p:cNvSpPr/>
          <p:nvPr/>
        </p:nvSpPr>
        <p:spPr>
          <a:xfrm>
            <a:off x="9538100" y="5073312"/>
            <a:ext cx="2357120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death rate for BAA and NHPI</a:t>
            </a:r>
            <a:endParaRPr/>
          </a:p>
        </p:txBody>
      </p:sp>
      <p:sp>
        <p:nvSpPr>
          <p:cNvPr id="269" name="Google Shape;269;g1664814c62f_9_120"/>
          <p:cNvSpPr txBox="1"/>
          <p:nvPr/>
        </p:nvSpPr>
        <p:spPr>
          <a:xfrm>
            <a:off x="2218944" y="6562790"/>
            <a:ext cx="99730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of 10/6/022.</a:t>
            </a:r>
            <a:endParaRPr/>
          </a:p>
        </p:txBody>
      </p:sp>
      <p:sp>
        <p:nvSpPr>
          <p:cNvPr id="270" name="Google Shape;270;g1664814c62f_9_120"/>
          <p:cNvSpPr/>
          <p:nvPr/>
        </p:nvSpPr>
        <p:spPr>
          <a:xfrm>
            <a:off x="0" y="-3512"/>
            <a:ext cx="12192000" cy="1212300"/>
          </a:xfrm>
          <a:prstGeom prst="rect">
            <a:avLst/>
          </a:prstGeom>
          <a:solidFill>
            <a:srgbClr val="086B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1664814c62f_9_120"/>
          <p:cNvSpPr txBox="1"/>
          <p:nvPr/>
        </p:nvSpPr>
        <p:spPr>
          <a:xfrm>
            <a:off x="422026" y="232125"/>
            <a:ext cx="10226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Disparate COVID-19 Case Rates &amp; Death Rates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2021-06-02T14:29:15Z</dcterms:created>
  <dc:creator>Helen Guo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0x01010030CEFCC310872F48A128FE0513D0E331</vt:lpwstr>
  </property>
</Properties>
</file>