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Lst>
  <p:notesMasterIdLst>
    <p:notesMasterId r:id="rId55"/>
  </p:notesMasterIdLst>
  <p:sldIdLst>
    <p:sldId id="268" r:id="rId3"/>
    <p:sldId id="314" r:id="rId4"/>
    <p:sldId id="3013" r:id="rId5"/>
    <p:sldId id="285" r:id="rId6"/>
    <p:sldId id="3014" r:id="rId7"/>
    <p:sldId id="3015" r:id="rId8"/>
    <p:sldId id="3016" r:id="rId9"/>
    <p:sldId id="287" r:id="rId10"/>
    <p:sldId id="281" r:id="rId11"/>
    <p:sldId id="284" r:id="rId12"/>
    <p:sldId id="275" r:id="rId13"/>
    <p:sldId id="283" r:id="rId14"/>
    <p:sldId id="3017" r:id="rId15"/>
    <p:sldId id="259" r:id="rId16"/>
    <p:sldId id="3018" r:id="rId17"/>
    <p:sldId id="282" r:id="rId18"/>
    <p:sldId id="3019" r:id="rId19"/>
    <p:sldId id="3020" r:id="rId20"/>
    <p:sldId id="290" r:id="rId21"/>
    <p:sldId id="3021" r:id="rId22"/>
    <p:sldId id="3022" r:id="rId23"/>
    <p:sldId id="289" r:id="rId24"/>
    <p:sldId id="286" r:id="rId25"/>
    <p:sldId id="3023" r:id="rId26"/>
    <p:sldId id="288" r:id="rId27"/>
    <p:sldId id="274" r:id="rId28"/>
    <p:sldId id="256" r:id="rId29"/>
    <p:sldId id="269" r:id="rId30"/>
    <p:sldId id="260" r:id="rId31"/>
    <p:sldId id="261" r:id="rId32"/>
    <p:sldId id="262" r:id="rId33"/>
    <p:sldId id="264" r:id="rId34"/>
    <p:sldId id="265" r:id="rId35"/>
    <p:sldId id="266" r:id="rId36"/>
    <p:sldId id="267" r:id="rId37"/>
    <p:sldId id="3012" r:id="rId38"/>
    <p:sldId id="270" r:id="rId39"/>
    <p:sldId id="271" r:id="rId40"/>
    <p:sldId id="272" r:id="rId41"/>
    <p:sldId id="280" r:id="rId42"/>
    <p:sldId id="273" r:id="rId43"/>
    <p:sldId id="276" r:id="rId44"/>
    <p:sldId id="278" r:id="rId45"/>
    <p:sldId id="277" r:id="rId46"/>
    <p:sldId id="279" r:id="rId47"/>
    <p:sldId id="3024" r:id="rId48"/>
    <p:sldId id="257" r:id="rId49"/>
    <p:sldId id="258" r:id="rId50"/>
    <p:sldId id="3025" r:id="rId51"/>
    <p:sldId id="3026" r:id="rId52"/>
    <p:sldId id="3027" r:id="rId53"/>
    <p:sldId id="3011" r:id="rId54"/>
  </p:sldIdLst>
  <p:sldSz cx="138176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9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D3F1"/>
    <a:srgbClr val="5ECBEF"/>
    <a:srgbClr val="B2E5F8"/>
    <a:srgbClr val="286D9E"/>
    <a:srgbClr val="70A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38"/>
    <p:restoredTop sz="93074"/>
  </p:normalViewPr>
  <p:slideViewPr>
    <p:cSldViewPr>
      <p:cViewPr varScale="1">
        <p:scale>
          <a:sx n="63" d="100"/>
          <a:sy n="63" d="100"/>
        </p:scale>
        <p:origin x="1352" y="192"/>
      </p:cViewPr>
      <p:guideLst>
        <p:guide orient="horz" pos="2880"/>
        <p:guide pos="296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FCF04E42-BC00-7047-8C47-3CF8076F0239}" type="datetimeFigureOut">
              <a:rPr lang="en-US" smtClean="0"/>
              <a:t>6/17/21</a:t>
            </a:fld>
            <a:endParaRPr lang="en-US"/>
          </a:p>
        </p:txBody>
      </p:sp>
      <p:sp>
        <p:nvSpPr>
          <p:cNvPr id="4" name="Slide Image Placeholder 3"/>
          <p:cNvSpPr>
            <a:spLocks noGrp="1" noRot="1" noChangeAspect="1"/>
          </p:cNvSpPr>
          <p:nvPr>
            <p:ph type="sldImg" idx="2"/>
          </p:nvPr>
        </p:nvSpPr>
        <p:spPr>
          <a:xfrm>
            <a:off x="2698750" y="971550"/>
            <a:ext cx="46609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00AD7E4B-E213-AB49-AB16-927B7CD99AD0}" type="slidenum">
              <a:rPr lang="en-US" smtClean="0"/>
              <a:t>‹#›</a:t>
            </a:fld>
            <a:endParaRPr lang="en-US"/>
          </a:p>
        </p:txBody>
      </p:sp>
    </p:spTree>
    <p:extLst>
      <p:ext uri="{BB962C8B-B14F-4D97-AF65-F5344CB8AC3E}">
        <p14:creationId xmlns:p14="http://schemas.microsoft.com/office/powerpoint/2010/main" val="423480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allotpedia.org/Nanette_Barrag&#225;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D7E4B-E213-AB49-AB16-927B7CD99AD0}" type="slidenum">
              <a:rPr lang="en-US" smtClean="0"/>
              <a:t>1</a:t>
            </a:fld>
            <a:endParaRPr lang="en-US"/>
          </a:p>
        </p:txBody>
      </p:sp>
    </p:spTree>
    <p:extLst>
      <p:ext uri="{BB962C8B-B14F-4D97-AF65-F5344CB8AC3E}">
        <p14:creationId xmlns:p14="http://schemas.microsoft.com/office/powerpoint/2010/main" val="415490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solidFill>
                  <a:srgbClr val="00B050"/>
                </a:solidFill>
                <a:latin typeface="Arial Narrow"/>
              </a:rPr>
              <a:t>In 2001, Watts was split by incumbents into </a:t>
            </a:r>
            <a:r>
              <a:rPr lang="en-US" b="1">
                <a:solidFill>
                  <a:srgbClr val="00B050"/>
                </a:solidFill>
                <a:latin typeface="Arial Narrow"/>
              </a:rPr>
              <a:t>three</a:t>
            </a:r>
            <a:r>
              <a:rPr lang="en-US" sz="1200" b="1">
                <a:solidFill>
                  <a:srgbClr val="00B050"/>
                </a:solidFill>
                <a:latin typeface="Arial Narrow"/>
              </a:rPr>
              <a:t> districts at the </a:t>
            </a:r>
            <a:r>
              <a:rPr lang="en-US" b="1">
                <a:solidFill>
                  <a:srgbClr val="00B050"/>
                </a:solidFill>
                <a:latin typeface="Arial Narrow"/>
              </a:rPr>
              <a:t>congressional</a:t>
            </a:r>
            <a:r>
              <a:rPr lang="en-US" sz="1200" b="1">
                <a:solidFill>
                  <a:srgbClr val="00B050"/>
                </a:solidFill>
                <a:latin typeface="Arial Narrow"/>
              </a:rPr>
              <a:t> </a:t>
            </a:r>
            <a:r>
              <a:rPr lang="en-US" b="1">
                <a:solidFill>
                  <a:srgbClr val="00B050"/>
                </a:solidFill>
                <a:latin typeface="Arial Narrow"/>
              </a:rPr>
              <a:t>and state senate </a:t>
            </a:r>
            <a:r>
              <a:rPr lang="en-US" sz="1200" b="1">
                <a:solidFill>
                  <a:srgbClr val="00B050"/>
                </a:solidFill>
                <a:latin typeface="Arial Narrow"/>
              </a:rPr>
              <a:t>level.</a:t>
            </a: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33</a:t>
            </a:fld>
            <a:endParaRPr lang="en-US"/>
          </a:p>
        </p:txBody>
      </p:sp>
    </p:spTree>
    <p:extLst>
      <p:ext uri="{BB962C8B-B14F-4D97-AF65-F5344CB8AC3E}">
        <p14:creationId xmlns:p14="http://schemas.microsoft.com/office/powerpoint/2010/main" val="3986362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this quote from a former congressional staffer indicates, Watts residents struggled to get the attention of elected officials because none of them felt responsible for the care of that community. [read some portion of the quote]</a:t>
            </a:r>
          </a:p>
        </p:txBody>
      </p:sp>
      <p:sp>
        <p:nvSpPr>
          <p:cNvPr id="4" name="Slide Number Placeholder 3"/>
          <p:cNvSpPr>
            <a:spLocks noGrp="1"/>
          </p:cNvSpPr>
          <p:nvPr>
            <p:ph type="sldNum" sz="quarter" idx="5"/>
          </p:nvPr>
        </p:nvSpPr>
        <p:spPr/>
        <p:txBody>
          <a:bodyPr/>
          <a:lstStyle/>
          <a:p>
            <a:fld id="{A98CEA7C-CFC9-46E8-B8E5-1F6A6DC3F83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146835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B050"/>
                </a:solidFill>
                <a:latin typeface="Arial Narrow" pitchFamily="34" charset="0"/>
              </a:rPr>
              <a:t>After 2011, after leaders united to testify about Watts before the CA Citizens Commission, Watts was made whole. (P.S. </a:t>
            </a:r>
            <a:r>
              <a:rPr lang="en-US">
                <a:hlinkClick r:id="rId3"/>
              </a:rPr>
              <a:t>Nanette </a:t>
            </a:r>
            <a:r>
              <a:rPr lang="en-US" err="1">
                <a:hlinkClick r:id="rId3"/>
              </a:rPr>
              <a:t>Barragán</a:t>
            </a:r>
            <a:r>
              <a:rPr lang="en-US"/>
              <a:t> </a:t>
            </a:r>
            <a:r>
              <a:rPr lang="en-US" sz="1200" b="1">
                <a:solidFill>
                  <a:srgbClr val="00B050"/>
                </a:solidFill>
                <a:latin typeface="Arial Narrow" pitchFamily="34" charset="0"/>
              </a:rPr>
              <a:t> is the current congressional member representing CD 44, first Latina, in a district that flipped from Republican to Democrat in 2012)</a:t>
            </a:r>
            <a:endParaRPr lang="en-US" sz="1200" b="1">
              <a:solidFill>
                <a:srgbClr val="00B050"/>
              </a:solidFill>
              <a:latin typeface="+mn-lt"/>
            </a:endParaRP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36</a:t>
            </a:fld>
            <a:endParaRPr lang="en-US"/>
          </a:p>
        </p:txBody>
      </p:sp>
    </p:spTree>
    <p:extLst>
      <p:ext uri="{BB962C8B-B14F-4D97-AF65-F5344CB8AC3E}">
        <p14:creationId xmlns:p14="http://schemas.microsoft.com/office/powerpoint/2010/main" val="301186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558449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192647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32174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tx1"/>
                </a:solidFill>
                <a:latin typeface="+mn-lt"/>
                <a:ea typeface="+mn-ea"/>
                <a:cs typeface="+mn-cs"/>
              </a:rPr>
              <a:t>A communities of interest is a group or network that shares interests, views, cultures, histories, languages, and values. The following elements help define communities of interest: </a:t>
            </a:r>
          </a:p>
          <a:p>
            <a:r>
              <a:rPr lang="en-US" sz="1800" b="0" i="0" u="none" strike="noStrike" kern="1200" baseline="0" dirty="0">
                <a:solidFill>
                  <a:schemeClr val="tx1"/>
                </a:solidFill>
                <a:latin typeface="+mn-lt"/>
                <a:ea typeface="+mn-ea"/>
                <a:cs typeface="+mn-cs"/>
              </a:rPr>
              <a:t> Shared interests in schools, housing, crime, transit, health conditions, land use, environmental conditions, and/or other issues; </a:t>
            </a:r>
          </a:p>
          <a:p>
            <a:r>
              <a:rPr lang="en-US" sz="1800" b="0" i="0" u="none" strike="noStrike" kern="1200" baseline="0" dirty="0">
                <a:solidFill>
                  <a:schemeClr val="tx1"/>
                </a:solidFill>
                <a:latin typeface="+mn-lt"/>
                <a:ea typeface="+mn-ea"/>
                <a:cs typeface="+mn-cs"/>
              </a:rPr>
              <a:t> common social and civic networks, including churches, temples, nonprofits, community groups, and community centers, and shared use of community spaces, like parks and shopping centers; </a:t>
            </a:r>
          </a:p>
          <a:p>
            <a:r>
              <a:rPr lang="en-US" sz="1800" b="0" i="0" u="none" strike="noStrike" kern="1200" baseline="0" dirty="0">
                <a:solidFill>
                  <a:schemeClr val="tx1"/>
                </a:solidFill>
                <a:latin typeface="+mn-lt"/>
                <a:ea typeface="+mn-ea"/>
                <a:cs typeface="+mn-cs"/>
              </a:rPr>
              <a:t> racial and ethnic compositions, cultural identities, language communities; </a:t>
            </a:r>
          </a:p>
          <a:p>
            <a:r>
              <a:rPr lang="en-US" sz="1800" b="0" i="0" u="none" strike="noStrike" kern="1200" baseline="0" dirty="0">
                <a:solidFill>
                  <a:schemeClr val="tx1"/>
                </a:solidFill>
                <a:latin typeface="+mn-lt"/>
                <a:ea typeface="+mn-ea"/>
                <a:cs typeface="+mn-cs"/>
              </a:rPr>
              <a:t> similar socio-economic status, including but not limited to income, home-ownership, and education levels.</a:t>
            </a:r>
          </a:p>
          <a:p>
            <a:endParaRPr lang="en-US" sz="1800" b="0" i="0" u="none" strike="noStrike" kern="1200" baseline="0" dirty="0">
              <a:solidFill>
                <a:schemeClr val="tx1"/>
              </a:solidFill>
              <a:latin typeface="+mn-lt"/>
              <a:ea typeface="+mn-ea"/>
              <a:cs typeface="+mn-cs"/>
            </a:endParaRPr>
          </a:p>
          <a:p>
            <a:r>
              <a:rPr lang="en-US" sz="1800" b="0" i="0" u="none" strike="noStrike" kern="1200" baseline="0" dirty="0">
                <a:solidFill>
                  <a:schemeClr val="tx1"/>
                </a:solidFill>
                <a:latin typeface="+mn-lt"/>
                <a:ea typeface="+mn-ea"/>
                <a:cs typeface="+mn-cs"/>
              </a:rPr>
              <a:t>You may be thinking to yourself, I still don’t get it. That isn’t very clear. Could a community of interest by…. Anything? Let’s be more concrete. The historic LGBT neighborhood in town might be a community of interest. The portion of town that is disconnected from the rest of the town by a major highway and suffers from lower property values and a lack of services might be a community of interest. A portion of the county that has a highly rural lifestyle or agricultural economy, distinct from the county’s population centers, might be a community of interest. The neighborhood that has lots of limited-English speaking immigrant families that are reliant on English-language learning programs in schools and need in-language social services might be a COI.</a:t>
            </a:r>
          </a:p>
          <a:p>
            <a:endParaRPr lang="en-US" sz="1800" b="0" i="0" u="none" strike="noStrike" kern="1200" baseline="0" dirty="0">
              <a:solidFill>
                <a:schemeClr val="tx1"/>
              </a:solidFill>
              <a:latin typeface="+mn-lt"/>
              <a:ea typeface="+mn-ea"/>
              <a:cs typeface="+mn-cs"/>
            </a:endParaRPr>
          </a:p>
          <a:p>
            <a:r>
              <a:rPr lang="en-US" sz="1800" b="0" i="0" u="none" strike="noStrike" kern="1200" baseline="0" dirty="0">
                <a:solidFill>
                  <a:schemeClr val="tx1"/>
                </a:solidFill>
                <a:latin typeface="+mn-lt"/>
                <a:ea typeface="+mn-ea"/>
                <a:cs typeface="+mn-cs"/>
              </a:rPr>
              <a:t>The presentations coming after me will provide demonstrations on how to map your COI using simple online mapping tools.</a:t>
            </a:r>
          </a:p>
          <a:p>
            <a:endParaRPr lang="en-US" sz="1800" b="0" i="0" u="none" strike="noStrike" kern="1200" baseline="0" dirty="0">
              <a:solidFill>
                <a:schemeClr val="tx1"/>
              </a:solidFill>
              <a:latin typeface="+mn-lt"/>
              <a:ea typeface="+mn-ea"/>
              <a:cs typeface="+mn-cs"/>
            </a:endParaRPr>
          </a:p>
          <a:p>
            <a:r>
              <a:rPr lang="en-US" sz="1800" b="0" i="0" u="none" strike="noStrike" kern="1200" baseline="0" dirty="0">
                <a:solidFill>
                  <a:schemeClr val="tx1"/>
                </a:solidFill>
                <a:latin typeface="+mn-lt"/>
                <a:ea typeface="+mn-ea"/>
                <a:cs typeface="+mn-cs"/>
              </a:rPr>
              <a:t>Commoncause.org/localredistricting2021 for an easy-to-use template for giving community of interest testimony. </a:t>
            </a:r>
          </a:p>
          <a:p>
            <a:endParaRPr lang="en-US" sz="2800" b="1" dirty="0">
              <a:solidFill>
                <a:schemeClr val="accent2">
                  <a:lumMod val="75000"/>
                </a:schemeClr>
              </a:solidFill>
              <a:latin typeface="Arial Narrow" pitchFamily="34" charset="0"/>
            </a:endParaRPr>
          </a:p>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2645466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3664370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023399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doc is available at </a:t>
            </a:r>
            <a:r>
              <a:rPr lang="en-US" sz="1200" b="0" i="0" u="none" strike="noStrike" kern="1200" baseline="0" dirty="0">
                <a:solidFill>
                  <a:schemeClr val="tx1"/>
                </a:solidFill>
                <a:latin typeface="+mn-lt"/>
                <a:ea typeface="+mn-ea"/>
                <a:cs typeface="+mn-cs"/>
              </a:rPr>
              <a:t>Commoncause.org/localredistricting2021.</a:t>
            </a:r>
            <a:endParaRPr lang="en-US" dirty="0"/>
          </a:p>
        </p:txBody>
      </p:sp>
      <p:sp>
        <p:nvSpPr>
          <p:cNvPr id="4" name="Slide Number Placeholder 3"/>
          <p:cNvSpPr>
            <a:spLocks noGrp="1"/>
          </p:cNvSpPr>
          <p:nvPr>
            <p:ph type="sldNum" sz="quarter" idx="10"/>
          </p:nvPr>
        </p:nvSpPr>
        <p:spPr/>
        <p:txBody>
          <a:bodyPr/>
          <a:lstStyle/>
          <a:p>
            <a:fld id="{39D30D5C-9228-4148-BC6C-110857AD189F}" type="slidenum">
              <a:rPr lang="en-US" smtClean="0"/>
              <a:pPr/>
              <a:t>43</a:t>
            </a:fld>
            <a:endParaRPr lang="en-US"/>
          </a:p>
        </p:txBody>
      </p:sp>
    </p:spTree>
    <p:extLst>
      <p:ext uri="{BB962C8B-B14F-4D97-AF65-F5344CB8AC3E}">
        <p14:creationId xmlns:p14="http://schemas.microsoft.com/office/powerpoint/2010/main" val="371892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D7E4B-E213-AB49-AB16-927B7CD99AD0}" type="slidenum">
              <a:rPr lang="en-US" smtClean="0"/>
              <a:t>3</a:t>
            </a:fld>
            <a:endParaRPr lang="en-US"/>
          </a:p>
        </p:txBody>
      </p:sp>
    </p:spTree>
    <p:extLst>
      <p:ext uri="{BB962C8B-B14F-4D97-AF65-F5344CB8AC3E}">
        <p14:creationId xmlns:p14="http://schemas.microsoft.com/office/powerpoint/2010/main" val="125152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2782708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946299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dc67fcf9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ddc67fcf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9403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dc67fcf94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gddc67fcf9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416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ddc67fcf94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gddc67fcf9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381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dc67fcf9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ddc67fcf94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038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dc67fcf94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gddc67fcf94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1202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dc67fcf94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gddc67fcf9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076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D7E4B-E213-AB49-AB16-927B7CD99AD0}" type="slidenum">
              <a:rPr lang="en-US" smtClean="0"/>
              <a:t>6</a:t>
            </a:fld>
            <a:endParaRPr lang="en-US"/>
          </a:p>
        </p:txBody>
      </p:sp>
    </p:spTree>
    <p:extLst>
      <p:ext uri="{BB962C8B-B14F-4D97-AF65-F5344CB8AC3E}">
        <p14:creationId xmlns:p14="http://schemas.microsoft.com/office/powerpoint/2010/main" val="87911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CEA7C-CFC9-46E8-B8E5-1F6A6DC3F83E}" type="slidenum">
              <a:rPr lang="en-US" smtClean="0"/>
              <a:t>27</a:t>
            </a:fld>
            <a:endParaRPr lang="en-US"/>
          </a:p>
        </p:txBody>
      </p:sp>
    </p:spTree>
    <p:extLst>
      <p:ext uri="{BB962C8B-B14F-4D97-AF65-F5344CB8AC3E}">
        <p14:creationId xmlns:p14="http://schemas.microsoft.com/office/powerpoint/2010/main" val="92184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a:defRPr/>
            </a:pPr>
            <a:fld id="{A98CEA7C-CFC9-46E8-B8E5-1F6A6DC3F83E}"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67685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29</a:t>
            </a:fld>
            <a:endParaRPr lang="en-US"/>
          </a:p>
        </p:txBody>
      </p:sp>
    </p:spTree>
    <p:extLst>
      <p:ext uri="{BB962C8B-B14F-4D97-AF65-F5344CB8AC3E}">
        <p14:creationId xmlns:p14="http://schemas.microsoft.com/office/powerpoint/2010/main" val="1388863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Halyard Display"/>
                <a:ea typeface="Arial"/>
                <a:cs typeface="Arial"/>
                <a:sym typeface="Arial"/>
              </a:rPr>
              <a:t>Local redistricting determines</a:t>
            </a:r>
            <a:r>
              <a:rPr lang="en-US" sz="1800" baseline="0" dirty="0">
                <a:latin typeface="Halyard Display"/>
                <a:ea typeface="Arial"/>
                <a:cs typeface="Arial"/>
                <a:sym typeface="Arial"/>
              </a:rPr>
              <a:t> which communities are empowered and which are disempowered.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If a community is kept whole in a single district, it can control the outcome of the election in that district. It can elect representation that understands the communities needs and will fight for that community, maybe even comes from the community and looks like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If a community is cut up, its voting strength is diluted. It can’t influence the outcome of an election in any jurisdiction.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Halyard Display"/>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This has a wide range of consequences. Health equity, environmental justice, policing and law enforcement, housing affordability, quality of schools – these are local issues controlled by local </a:t>
            </a:r>
            <a:r>
              <a:rPr lang="en-US" sz="1800" baseline="0" dirty="0" err="1">
                <a:latin typeface="Halyard Display"/>
                <a:ea typeface="Arial"/>
                <a:cs typeface="Arial"/>
                <a:sym typeface="Arial"/>
              </a:rPr>
              <a:t>decisionmakers</a:t>
            </a:r>
            <a:r>
              <a:rPr lang="en-US" sz="1800" baseline="0" dirty="0">
                <a:latin typeface="Halyard Display"/>
                <a:ea typeface="Arial"/>
                <a:cs typeface="Arial"/>
                <a:sym typeface="Arial"/>
              </a:rPr>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Halyard Display"/>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It is also the case that while Census determines if your community gets its fair share of federal resources, it is local </a:t>
            </a:r>
            <a:r>
              <a:rPr lang="en-US" sz="1800" baseline="0" dirty="0" err="1">
                <a:latin typeface="Halyard Display"/>
                <a:ea typeface="Arial"/>
                <a:cs typeface="Arial"/>
                <a:sym typeface="Arial"/>
              </a:rPr>
              <a:t>decisionmakers</a:t>
            </a:r>
            <a:r>
              <a:rPr lang="en-US" sz="1800" baseline="0" dirty="0">
                <a:latin typeface="Halyard Display"/>
                <a:ea typeface="Arial"/>
                <a:cs typeface="Arial"/>
                <a:sym typeface="Arial"/>
              </a:rPr>
              <a:t> who determine how that money is spent. As a result, </a:t>
            </a:r>
            <a:r>
              <a:rPr lang="en-US" sz="1800" baseline="0" dirty="0" err="1">
                <a:latin typeface="Halyard Display"/>
                <a:ea typeface="Arial"/>
                <a:cs typeface="Arial"/>
                <a:sym typeface="Arial"/>
              </a:rPr>
              <a:t>t</a:t>
            </a:r>
            <a:r>
              <a:rPr lang="en-US" sz="1800" dirty="0" err="1">
                <a:latin typeface="Halyard Display"/>
                <a:ea typeface="Arial"/>
                <a:cs typeface="Arial"/>
                <a:sym typeface="Arial"/>
              </a:rPr>
              <a:t>ocal</a:t>
            </a:r>
            <a:r>
              <a:rPr lang="en-US" sz="1800" dirty="0">
                <a:latin typeface="Halyard Display"/>
                <a:ea typeface="Arial"/>
                <a:cs typeface="Arial"/>
                <a:sym typeface="Arial"/>
              </a:rPr>
              <a:t> redistricting determines which communities are invested in</a:t>
            </a:r>
            <a:r>
              <a:rPr lang="en-US" sz="1800" baseline="0" dirty="0">
                <a:latin typeface="Halyard Display"/>
                <a:ea typeface="Arial"/>
                <a:cs typeface="Arial"/>
                <a:sym typeface="Arial"/>
              </a:rPr>
              <a:t> and which are chronically not invested in.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Halyard Display"/>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Lastly, local redistricting helps determine who gets elected at the local level, which forms the bench for future leaders at the state and federal levels. </a:t>
            </a:r>
            <a:endParaRPr lang="en-US" sz="1800" dirty="0">
              <a:latin typeface="Halyard Display"/>
              <a:ea typeface="Arial"/>
              <a:cs typeface="Arial"/>
              <a:sym typeface="Arial"/>
            </a:endParaRPr>
          </a:p>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CEA7C-CFC9-46E8-B8E5-1F6A6DC3F8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452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Halyard Display"/>
                <a:ea typeface="Arial"/>
                <a:cs typeface="Arial"/>
                <a:sym typeface="Arial"/>
              </a:rPr>
              <a:t>Local redistricting determines</a:t>
            </a:r>
            <a:r>
              <a:rPr lang="en-US" sz="1800" baseline="0" dirty="0">
                <a:latin typeface="Halyard Display"/>
                <a:ea typeface="Arial"/>
                <a:cs typeface="Arial"/>
                <a:sym typeface="Arial"/>
              </a:rPr>
              <a:t> which communities are empowered and which are disempowered.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If a community is kept whole in a single district, it can control the outcome of the election in that district. It can elect representation that understands the communities needs and will fight for that community, maybe even comes from the community and looks like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If a community is cut up, its voting strength is diluted. It can’t influence the outcome of an election in any jurisdiction.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Halyard Display"/>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This has a wide range of consequences. Health equity, environmental justice, policing and law enforcement, housing affordability, quality of schools – these are local issues controlled by local </a:t>
            </a:r>
            <a:r>
              <a:rPr lang="en-US" sz="1800" baseline="0" dirty="0" err="1">
                <a:latin typeface="Halyard Display"/>
                <a:ea typeface="Arial"/>
                <a:cs typeface="Arial"/>
                <a:sym typeface="Arial"/>
              </a:rPr>
              <a:t>decisionmakers</a:t>
            </a:r>
            <a:r>
              <a:rPr lang="en-US" sz="1800" baseline="0" dirty="0">
                <a:latin typeface="Halyard Display"/>
                <a:ea typeface="Arial"/>
                <a:cs typeface="Arial"/>
                <a:sym typeface="Arial"/>
              </a:rPr>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Halyard Display"/>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It is also the case that while Census determines if your community gets its fair share of federal resources, it is local </a:t>
            </a:r>
            <a:r>
              <a:rPr lang="en-US" sz="1800" baseline="0" dirty="0" err="1">
                <a:latin typeface="Halyard Display"/>
                <a:ea typeface="Arial"/>
                <a:cs typeface="Arial"/>
                <a:sym typeface="Arial"/>
              </a:rPr>
              <a:t>decisionmakers</a:t>
            </a:r>
            <a:r>
              <a:rPr lang="en-US" sz="1800" baseline="0" dirty="0">
                <a:latin typeface="Halyard Display"/>
                <a:ea typeface="Arial"/>
                <a:cs typeface="Arial"/>
                <a:sym typeface="Arial"/>
              </a:rPr>
              <a:t> who determine how that money is spent. As a result, </a:t>
            </a:r>
            <a:r>
              <a:rPr lang="en-US" sz="1800" baseline="0" dirty="0" err="1">
                <a:latin typeface="Halyard Display"/>
                <a:ea typeface="Arial"/>
                <a:cs typeface="Arial"/>
                <a:sym typeface="Arial"/>
              </a:rPr>
              <a:t>t</a:t>
            </a:r>
            <a:r>
              <a:rPr lang="en-US" sz="1800" dirty="0" err="1">
                <a:latin typeface="Halyard Display"/>
                <a:ea typeface="Arial"/>
                <a:cs typeface="Arial"/>
                <a:sym typeface="Arial"/>
              </a:rPr>
              <a:t>ocal</a:t>
            </a:r>
            <a:r>
              <a:rPr lang="en-US" sz="1800" dirty="0">
                <a:latin typeface="Halyard Display"/>
                <a:ea typeface="Arial"/>
                <a:cs typeface="Arial"/>
                <a:sym typeface="Arial"/>
              </a:rPr>
              <a:t> redistricting determines which communities are invested in</a:t>
            </a:r>
            <a:r>
              <a:rPr lang="en-US" sz="1800" baseline="0" dirty="0">
                <a:latin typeface="Halyard Display"/>
                <a:ea typeface="Arial"/>
                <a:cs typeface="Arial"/>
                <a:sym typeface="Arial"/>
              </a:rPr>
              <a:t> and which are chronically not invested in.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Halyard Display"/>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alyard Display"/>
                <a:ea typeface="Arial"/>
                <a:cs typeface="Arial"/>
                <a:sym typeface="Arial"/>
              </a:rPr>
              <a:t>Lastly, local redistricting helps determine who gets elected at the local level, which forms the bench for future leaders at the state and federal levels. </a:t>
            </a:r>
            <a:endParaRPr lang="en-US" sz="1800" dirty="0">
              <a:latin typeface="Halyard Display"/>
              <a:ea typeface="Arial"/>
              <a:cs typeface="Arial"/>
              <a:sym typeface="Arial"/>
            </a:endParaRPr>
          </a:p>
          <a:p>
            <a:endParaRPr lang="en-US" sz="1800" b="1" dirty="0">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CEA7C-CFC9-46E8-B8E5-1F6A6DC3F8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63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November 12, 2003, a freak storm dumped over 5 inches of rain and hail on Watts, overwhelming storm drains and flooding the community. About 150 buildings and homes were heavily damaged, 50,000 people lost power, and 6,000 people sought aid from the county’s emergency center.  Firefighters rescued about 100 people from </a:t>
            </a:r>
            <a:r>
              <a:rPr lang="en-US" dirty="0" err="1"/>
              <a:t>waistdeep</a:t>
            </a:r>
            <a:r>
              <a:rPr lang="en-US" dirty="0"/>
              <a:t> water and snow. </a:t>
            </a:r>
          </a:p>
          <a:p>
            <a:r>
              <a:rPr lang="en-US" dirty="0"/>
              <a:t> </a:t>
            </a:r>
            <a:endParaRPr lang="en-US" dirty="0">
              <a:cs typeface="Calibri"/>
            </a:endParaRPr>
          </a:p>
          <a:p>
            <a:r>
              <a:rPr lang="en-US" dirty="0"/>
              <a:t>Many people had lost everything. However, the government was slow to aid the people. FEMA refused to act when then-Governor Gray Davis declared a state of emergency (six days after the flood).   </a:t>
            </a: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32</a:t>
            </a:fld>
            <a:endParaRPr lang="en-US"/>
          </a:p>
        </p:txBody>
      </p:sp>
    </p:spTree>
    <p:extLst>
      <p:ext uri="{BB962C8B-B14F-4D97-AF65-F5344CB8AC3E}">
        <p14:creationId xmlns:p14="http://schemas.microsoft.com/office/powerpoint/2010/main" val="209542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6320" y="2409446"/>
            <a:ext cx="1174496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72640" y="4352546"/>
            <a:ext cx="9672320" cy="3539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49593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740195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65607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1245081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4125006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56221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317179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40243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355372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80160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599301" y="2041652"/>
            <a:ext cx="3726565" cy="307777"/>
          </a:xfrm>
        </p:spPr>
        <p:txBody>
          <a:bodyPr lIns="0" tIns="0" rIns="0" bIns="0"/>
          <a:lstStyle>
            <a:lvl1pPr>
              <a:defRPr sz="2000" b="0" i="0">
                <a:solidFill>
                  <a:schemeClr val="bg1"/>
                </a:solidFill>
                <a:latin typeface="Arial Unicode MS"/>
                <a:cs typeface="Arial Unicode MS"/>
              </a:defRPr>
            </a:lvl1pPr>
          </a:lstStyle>
          <a:p>
            <a:endParaRPr/>
          </a:p>
        </p:txBody>
      </p:sp>
      <p:sp>
        <p:nvSpPr>
          <p:cNvPr id="3" name="Holder 3"/>
          <p:cNvSpPr>
            <a:spLocks noGrp="1"/>
          </p:cNvSpPr>
          <p:nvPr>
            <p:ph type="body" idx="1"/>
          </p:nvPr>
        </p:nvSpPr>
        <p:spPr>
          <a:xfrm>
            <a:off x="788321" y="2333472"/>
            <a:ext cx="12240960" cy="353943"/>
          </a:xfrm>
        </p:spPr>
        <p:txBody>
          <a:bodyPr lIns="0" tIns="0" rIns="0" bIns="0"/>
          <a:lstStyle>
            <a:lvl1pPr>
              <a:defRPr sz="2300" b="1" i="0">
                <a:solidFill>
                  <a:srgbClr val="1A527F"/>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404881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534687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703156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3602747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10289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348057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744522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3476066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999679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817847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599301" y="2041652"/>
            <a:ext cx="3726565" cy="307777"/>
          </a:xfrm>
        </p:spPr>
        <p:txBody>
          <a:bodyPr lIns="0" tIns="0" rIns="0" bIns="0"/>
          <a:lstStyle>
            <a:lvl1pPr>
              <a:defRPr sz="2000" b="0" i="0">
                <a:solidFill>
                  <a:schemeClr val="bg1"/>
                </a:solidFill>
                <a:latin typeface="Arial Unicode MS"/>
                <a:cs typeface="Arial Unicode MS"/>
              </a:defRPr>
            </a:lvl1pPr>
          </a:lstStyle>
          <a:p>
            <a:endParaRPr/>
          </a:p>
        </p:txBody>
      </p:sp>
      <p:sp>
        <p:nvSpPr>
          <p:cNvPr id="3" name="Holder 3"/>
          <p:cNvSpPr>
            <a:spLocks noGrp="1"/>
          </p:cNvSpPr>
          <p:nvPr>
            <p:ph sz="half" idx="2"/>
          </p:nvPr>
        </p:nvSpPr>
        <p:spPr>
          <a:xfrm>
            <a:off x="945598" y="2224535"/>
            <a:ext cx="5506975" cy="353943"/>
          </a:xfrm>
          <a:prstGeom prst="rect">
            <a:avLst/>
          </a:prstGeom>
        </p:spPr>
        <p:txBody>
          <a:bodyPr wrap="square" lIns="0" tIns="0" rIns="0" bIns="0">
            <a:spAutoFit/>
          </a:bodyPr>
          <a:lstStyle>
            <a:lvl1pPr>
              <a:defRPr sz="2300" b="1" i="0">
                <a:solidFill>
                  <a:srgbClr val="1A527F"/>
                </a:solidFill>
                <a:latin typeface="Helvetica"/>
                <a:cs typeface="Helvetica"/>
              </a:defRPr>
            </a:lvl1pPr>
          </a:lstStyle>
          <a:p>
            <a:endParaRPr/>
          </a:p>
        </p:txBody>
      </p:sp>
      <p:sp>
        <p:nvSpPr>
          <p:cNvPr id="4" name="Holder 4"/>
          <p:cNvSpPr>
            <a:spLocks noGrp="1"/>
          </p:cNvSpPr>
          <p:nvPr>
            <p:ph sz="half" idx="3"/>
          </p:nvPr>
        </p:nvSpPr>
        <p:spPr>
          <a:xfrm>
            <a:off x="7122889" y="1502919"/>
            <a:ext cx="5530529" cy="461665"/>
          </a:xfrm>
          <a:prstGeom prst="rect">
            <a:avLst/>
          </a:prstGeom>
        </p:spPr>
        <p:txBody>
          <a:bodyPr wrap="square" lIns="0" tIns="0" rIns="0" bIns="0">
            <a:spAutoFit/>
          </a:bodyPr>
          <a:lstStyle>
            <a:lvl1pPr>
              <a:defRPr sz="3000" b="0" i="0">
                <a:solidFill>
                  <a:srgbClr val="1A527F"/>
                </a:solidFill>
                <a:latin typeface="Arial Unicode MS"/>
                <a:cs typeface="Arial Unicode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596911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3029734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BF4DAD9D-4AA0-4B59-9A32-3B8F2428A7C9}"/>
              </a:ext>
            </a:extLst>
          </p:cNvPr>
          <p:cNvGrpSpPr>
            <a:grpSpLocks/>
          </p:cNvGrpSpPr>
          <p:nvPr/>
        </p:nvGrpSpPr>
        <p:grpSpPr bwMode="auto">
          <a:xfrm>
            <a:off x="-11995" y="-8997"/>
            <a:ext cx="13858382" cy="7790393"/>
            <a:chOff x="-8466" y="-8468"/>
            <a:chExt cx="9171316" cy="6874935"/>
          </a:xfrm>
        </p:grpSpPr>
        <p:cxnSp>
          <p:nvCxnSpPr>
            <p:cNvPr id="5" name="Straight Connector 4">
              <a:extLst>
                <a:ext uri="{FF2B5EF4-FFF2-40B4-BE49-F238E27FC236}">
                  <a16:creationId xmlns:a16="http://schemas.microsoft.com/office/drawing/2014/main" id="{79F3AD23-6418-48A9-92C8-EE7EB1B5A0D0}"/>
                </a:ext>
              </a:extLst>
            </p:cNvPr>
            <p:cNvCxnSpPr/>
            <p:nvPr/>
          </p:nvCxnSpPr>
          <p:spPr>
            <a:xfrm flipV="1">
              <a:off x="5130456"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3A51E0F-20A5-4B79-9C95-5328612012A6}"/>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Freeform 29">
              <a:extLst>
                <a:ext uri="{FF2B5EF4-FFF2-40B4-BE49-F238E27FC236}">
                  <a16:creationId xmlns:a16="http://schemas.microsoft.com/office/drawing/2014/main" id="{35A022BE-1693-47D3-B338-B0AD0329A6EF}"/>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30">
              <a:extLst>
                <a:ext uri="{FF2B5EF4-FFF2-40B4-BE49-F238E27FC236}">
                  <a16:creationId xmlns:a16="http://schemas.microsoft.com/office/drawing/2014/main" id="{B77A7F6F-67AF-4093-85A1-559E5672CC22}"/>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31">
              <a:extLst>
                <a:ext uri="{FF2B5EF4-FFF2-40B4-BE49-F238E27FC236}">
                  <a16:creationId xmlns:a16="http://schemas.microsoft.com/office/drawing/2014/main" id="{B24A9AFE-3F5A-438C-A00F-C89E444CDDE1}"/>
                </a:ext>
              </a:extLst>
            </p:cNvPr>
            <p:cNvSpPr/>
            <p:nvPr/>
          </p:nvSpPr>
          <p:spPr>
            <a:xfrm>
              <a:off x="6638635"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32">
              <a:extLst>
                <a:ext uri="{FF2B5EF4-FFF2-40B4-BE49-F238E27FC236}">
                  <a16:creationId xmlns:a16="http://schemas.microsoft.com/office/drawing/2014/main" id="{216876FD-2E25-49BB-956D-62CBCF287FD5}"/>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33">
              <a:extLst>
                <a:ext uri="{FF2B5EF4-FFF2-40B4-BE49-F238E27FC236}">
                  <a16:creationId xmlns:a16="http://schemas.microsoft.com/office/drawing/2014/main" id="{4C80765C-A3BC-4DB2-870B-AA1290503C92}"/>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34">
              <a:extLst>
                <a:ext uri="{FF2B5EF4-FFF2-40B4-BE49-F238E27FC236}">
                  <a16:creationId xmlns:a16="http://schemas.microsoft.com/office/drawing/2014/main" id="{099B85E5-5E34-45BB-B89C-B88E77107CE7}"/>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5">
              <a:extLst>
                <a:ext uri="{FF2B5EF4-FFF2-40B4-BE49-F238E27FC236}">
                  <a16:creationId xmlns:a16="http://schemas.microsoft.com/office/drawing/2014/main" id="{A78B8486-D34D-4C2B-8FB4-513BE67EC9D0}"/>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7">
              <a:extLst>
                <a:ext uri="{FF2B5EF4-FFF2-40B4-BE49-F238E27FC236}">
                  <a16:creationId xmlns:a16="http://schemas.microsoft.com/office/drawing/2014/main" id="{74EEA834-853D-4FBB-A21A-99A370CCC8CB}"/>
                </a:ext>
              </a:extLst>
            </p:cNvPr>
            <p:cNvSpPr/>
            <p:nvPr/>
          </p:nvSpPr>
          <p:spPr>
            <a:xfrm>
              <a:off x="-8466" y="-8468"/>
              <a:ext cx="863632"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708455" y="2725139"/>
            <a:ext cx="8804820" cy="1865809"/>
          </a:xfrm>
        </p:spPr>
        <p:txBody>
          <a:bodyPr anchor="b">
            <a:noAutofit/>
          </a:bodyPr>
          <a:lstStyle>
            <a:lvl1pPr algn="r">
              <a:defRPr sz="612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708455" y="4590946"/>
            <a:ext cx="8804820" cy="1243152"/>
          </a:xfrm>
        </p:spPr>
        <p:txBody>
          <a:bodyPr/>
          <a:lstStyle>
            <a:lvl1pPr marL="0" indent="0" algn="r">
              <a:buNone/>
              <a:defRPr>
                <a:solidFill>
                  <a:schemeClr val="tx1">
                    <a:lumMod val="50000"/>
                    <a:lumOff val="50000"/>
                  </a:schemeClr>
                </a:solidFill>
              </a:defRPr>
            </a:lvl1pPr>
            <a:lvl2pPr marL="518145" indent="0" algn="ctr">
              <a:buNone/>
              <a:defRPr>
                <a:solidFill>
                  <a:schemeClr val="tx1">
                    <a:tint val="75000"/>
                  </a:schemeClr>
                </a:solidFill>
              </a:defRPr>
            </a:lvl2pPr>
            <a:lvl3pPr marL="1036290" indent="0" algn="ctr">
              <a:buNone/>
              <a:defRPr>
                <a:solidFill>
                  <a:schemeClr val="tx1">
                    <a:tint val="75000"/>
                  </a:schemeClr>
                </a:solidFill>
              </a:defRPr>
            </a:lvl3pPr>
            <a:lvl4pPr marL="1554434" indent="0" algn="ctr">
              <a:buNone/>
              <a:defRPr>
                <a:solidFill>
                  <a:schemeClr val="tx1">
                    <a:tint val="75000"/>
                  </a:schemeClr>
                </a:solidFill>
              </a:defRPr>
            </a:lvl4pPr>
            <a:lvl5pPr marL="2072579" indent="0" algn="ctr">
              <a:buNone/>
              <a:defRPr>
                <a:solidFill>
                  <a:schemeClr val="tx1">
                    <a:tint val="75000"/>
                  </a:schemeClr>
                </a:solidFill>
              </a:defRPr>
            </a:lvl5pPr>
            <a:lvl6pPr marL="2590724" indent="0" algn="ctr">
              <a:buNone/>
              <a:defRPr>
                <a:solidFill>
                  <a:schemeClr val="tx1">
                    <a:tint val="75000"/>
                  </a:schemeClr>
                </a:solidFill>
              </a:defRPr>
            </a:lvl6pPr>
            <a:lvl7pPr marL="3108869" indent="0" algn="ctr">
              <a:buNone/>
              <a:defRPr>
                <a:solidFill>
                  <a:schemeClr val="tx1">
                    <a:tint val="75000"/>
                  </a:schemeClr>
                </a:solidFill>
              </a:defRPr>
            </a:lvl7pPr>
            <a:lvl8pPr marL="3627013" indent="0" algn="ctr">
              <a:buNone/>
              <a:defRPr>
                <a:solidFill>
                  <a:schemeClr val="tx1">
                    <a:tint val="75000"/>
                  </a:schemeClr>
                </a:solidFill>
              </a:defRPr>
            </a:lvl8pPr>
            <a:lvl9pPr marL="4145158"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56D2EB4A-AE32-491E-AAB3-8E4CD7062B16}"/>
              </a:ext>
            </a:extLst>
          </p:cNvPr>
          <p:cNvSpPr>
            <a:spLocks noGrp="1"/>
          </p:cNvSpPr>
          <p:nvPr>
            <p:ph type="dt" sz="half" idx="10"/>
          </p:nvPr>
        </p:nvSpPr>
        <p:spPr/>
        <p:txBody>
          <a:bodyPr/>
          <a:lstStyle>
            <a:lvl1pPr>
              <a:defRPr/>
            </a:lvl1pPr>
          </a:lstStyle>
          <a:p>
            <a:pPr>
              <a:defRPr/>
            </a:pPr>
            <a:fld id="{9D11E22D-CADD-41F2-81D5-C8509D0BFE52}" type="datetime1">
              <a:rPr lang="en-US" smtClean="0"/>
              <a:t>6/17/21</a:t>
            </a:fld>
            <a:endParaRPr lang="en-US" dirty="0"/>
          </a:p>
        </p:txBody>
      </p:sp>
      <p:sp>
        <p:nvSpPr>
          <p:cNvPr id="16" name="Footer Placeholder 4">
            <a:extLst>
              <a:ext uri="{FF2B5EF4-FFF2-40B4-BE49-F238E27FC236}">
                <a16:creationId xmlns:a16="http://schemas.microsoft.com/office/drawing/2014/main" id="{6339C7AF-0A4E-485E-B7D0-5EE2598696D9}"/>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2B73ACF1-3446-400D-A6B0-4B1469FB1B19}"/>
              </a:ext>
            </a:extLst>
          </p:cNvPr>
          <p:cNvSpPr>
            <a:spLocks noGrp="1"/>
          </p:cNvSpPr>
          <p:nvPr>
            <p:ph type="sldNum" sz="quarter" idx="12"/>
          </p:nvPr>
        </p:nvSpPr>
        <p:spPr/>
        <p:txBody>
          <a:bodyPr/>
          <a:lstStyle>
            <a:lvl1pPr>
              <a:defRPr/>
            </a:lvl1pPr>
          </a:lstStyle>
          <a:p>
            <a:pPr>
              <a:defRPr/>
            </a:pPr>
            <a:fld id="{EBCF82D5-B0B3-4A8D-92BE-7AC5494582A4}" type="slidenum">
              <a:rPr lang="en-US" altLang="en-US"/>
              <a:pPr>
                <a:defRPr/>
              </a:pPr>
              <a:t>‹#›</a:t>
            </a:fld>
            <a:endParaRPr lang="en-US" altLang="en-US" dirty="0"/>
          </a:p>
        </p:txBody>
      </p:sp>
    </p:spTree>
    <p:extLst>
      <p:ext uri="{BB962C8B-B14F-4D97-AF65-F5344CB8AC3E}">
        <p14:creationId xmlns:p14="http://schemas.microsoft.com/office/powerpoint/2010/main" val="563417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8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171F5EB-554E-45D0-82A8-499752F8B57A}"/>
              </a:ext>
            </a:extLst>
          </p:cNvPr>
          <p:cNvSpPr>
            <a:spLocks noGrp="1"/>
          </p:cNvSpPr>
          <p:nvPr>
            <p:ph type="dt" sz="half" idx="10"/>
          </p:nvPr>
        </p:nvSpPr>
        <p:spPr/>
        <p:txBody>
          <a:bodyPr/>
          <a:lstStyle>
            <a:lvl1pPr>
              <a:defRPr/>
            </a:lvl1pPr>
          </a:lstStyle>
          <a:p>
            <a:pPr>
              <a:defRPr/>
            </a:pPr>
            <a:fld id="{D3AABF5C-4662-4A19-9E68-D9507CDDD98D}" type="datetime1">
              <a:rPr lang="en-US" smtClean="0"/>
              <a:t>6/17/21</a:t>
            </a:fld>
            <a:endParaRPr lang="en-US" dirty="0"/>
          </a:p>
        </p:txBody>
      </p:sp>
      <p:sp>
        <p:nvSpPr>
          <p:cNvPr id="5" name="Footer Placeholder 4">
            <a:extLst>
              <a:ext uri="{FF2B5EF4-FFF2-40B4-BE49-F238E27FC236}">
                <a16:creationId xmlns:a16="http://schemas.microsoft.com/office/drawing/2014/main" id="{1F36DFEF-857A-4C1D-AB40-49B9714A04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A3D915-0060-4E8D-B09B-E9E44AF88510}"/>
              </a:ext>
            </a:extLst>
          </p:cNvPr>
          <p:cNvSpPr>
            <a:spLocks noGrp="1"/>
          </p:cNvSpPr>
          <p:nvPr>
            <p:ph type="sldNum" sz="quarter" idx="12"/>
          </p:nvPr>
        </p:nvSpPr>
        <p:spPr/>
        <p:txBody>
          <a:bodyPr/>
          <a:lstStyle>
            <a:lvl1pPr>
              <a:defRPr/>
            </a:lvl1pPr>
          </a:lstStyle>
          <a:p>
            <a:pPr>
              <a:defRPr/>
            </a:pPr>
            <a:fld id="{879AAD9B-3345-4D28-8F9B-EC089EFA944E}" type="slidenum">
              <a:rPr lang="en-US" altLang="en-US"/>
              <a:pPr>
                <a:defRPr/>
              </a:pPr>
              <a:t>‹#›</a:t>
            </a:fld>
            <a:endParaRPr lang="en-US" altLang="en-US" dirty="0"/>
          </a:p>
        </p:txBody>
      </p:sp>
    </p:spTree>
    <p:extLst>
      <p:ext uri="{BB962C8B-B14F-4D97-AF65-F5344CB8AC3E}">
        <p14:creationId xmlns:p14="http://schemas.microsoft.com/office/powerpoint/2010/main" val="574281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171" y="3060984"/>
            <a:ext cx="9592103" cy="2070125"/>
          </a:xfrm>
        </p:spPr>
        <p:txBody>
          <a:bodyPr anchor="b"/>
          <a:lstStyle>
            <a:lvl1pPr algn="l">
              <a:defRPr sz="4533" b="0" cap="none"/>
            </a:lvl1pPr>
          </a:lstStyle>
          <a:p>
            <a:r>
              <a:rPr lang="en-US" dirty="0"/>
              <a:t>Click to edit Master title style</a:t>
            </a:r>
          </a:p>
        </p:txBody>
      </p:sp>
      <p:sp>
        <p:nvSpPr>
          <p:cNvPr id="3" name="Text Placeholder 2"/>
          <p:cNvSpPr>
            <a:spLocks noGrp="1"/>
          </p:cNvSpPr>
          <p:nvPr>
            <p:ph type="body" idx="1"/>
          </p:nvPr>
        </p:nvSpPr>
        <p:spPr>
          <a:xfrm>
            <a:off x="921171" y="5131108"/>
            <a:ext cx="9592103" cy="975120"/>
          </a:xfrm>
        </p:spPr>
        <p:txBody>
          <a:bodyPr/>
          <a:lstStyle>
            <a:lvl1pPr marL="0" indent="0" algn="l">
              <a:buNone/>
              <a:defRPr sz="2267">
                <a:solidFill>
                  <a:schemeClr val="tx1">
                    <a:lumMod val="50000"/>
                    <a:lumOff val="50000"/>
                  </a:schemeClr>
                </a:solidFill>
              </a:defRPr>
            </a:lvl1pPr>
            <a:lvl2pPr marL="518145" indent="0">
              <a:buNone/>
              <a:defRPr sz="2040">
                <a:solidFill>
                  <a:schemeClr val="tx1">
                    <a:tint val="75000"/>
                  </a:schemeClr>
                </a:solidFill>
              </a:defRPr>
            </a:lvl2pPr>
            <a:lvl3pPr marL="1036290" indent="0">
              <a:buNone/>
              <a:defRPr sz="1813">
                <a:solidFill>
                  <a:schemeClr val="tx1">
                    <a:tint val="75000"/>
                  </a:schemeClr>
                </a:solidFill>
              </a:defRPr>
            </a:lvl3pPr>
            <a:lvl4pPr marL="1554434" indent="0">
              <a:buNone/>
              <a:defRPr sz="1587">
                <a:solidFill>
                  <a:schemeClr val="tx1">
                    <a:tint val="75000"/>
                  </a:schemeClr>
                </a:solidFill>
              </a:defRPr>
            </a:lvl4pPr>
            <a:lvl5pPr marL="2072579" indent="0">
              <a:buNone/>
              <a:defRPr sz="1587">
                <a:solidFill>
                  <a:schemeClr val="tx1">
                    <a:tint val="75000"/>
                  </a:schemeClr>
                </a:solidFill>
              </a:defRPr>
            </a:lvl5pPr>
            <a:lvl6pPr marL="2590724" indent="0">
              <a:buNone/>
              <a:defRPr sz="1587">
                <a:solidFill>
                  <a:schemeClr val="tx1">
                    <a:tint val="75000"/>
                  </a:schemeClr>
                </a:solidFill>
              </a:defRPr>
            </a:lvl6pPr>
            <a:lvl7pPr marL="3108869" indent="0">
              <a:buNone/>
              <a:defRPr sz="1587">
                <a:solidFill>
                  <a:schemeClr val="tx1">
                    <a:tint val="75000"/>
                  </a:schemeClr>
                </a:solidFill>
              </a:defRPr>
            </a:lvl7pPr>
            <a:lvl8pPr marL="3627013" indent="0">
              <a:buNone/>
              <a:defRPr sz="1587">
                <a:solidFill>
                  <a:schemeClr val="tx1">
                    <a:tint val="75000"/>
                  </a:schemeClr>
                </a:solidFill>
              </a:defRPr>
            </a:lvl8pPr>
            <a:lvl9pPr marL="4145158" indent="0">
              <a:buNone/>
              <a:defRPr sz="1587">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A2BDA4-35B7-4D53-A57D-41F87A9A1585}"/>
              </a:ext>
            </a:extLst>
          </p:cNvPr>
          <p:cNvSpPr>
            <a:spLocks noGrp="1"/>
          </p:cNvSpPr>
          <p:nvPr>
            <p:ph type="dt" sz="half" idx="10"/>
          </p:nvPr>
        </p:nvSpPr>
        <p:spPr/>
        <p:txBody>
          <a:bodyPr/>
          <a:lstStyle>
            <a:lvl1pPr>
              <a:defRPr/>
            </a:lvl1pPr>
          </a:lstStyle>
          <a:p>
            <a:pPr>
              <a:defRPr/>
            </a:pPr>
            <a:fld id="{7363CC5B-BEB8-44DC-9EB7-943E3D2AFA83}" type="datetime1">
              <a:rPr lang="en-US" smtClean="0"/>
              <a:t>6/17/21</a:t>
            </a:fld>
            <a:endParaRPr lang="en-US" dirty="0"/>
          </a:p>
        </p:txBody>
      </p:sp>
      <p:sp>
        <p:nvSpPr>
          <p:cNvPr id="5" name="Footer Placeholder 4">
            <a:extLst>
              <a:ext uri="{FF2B5EF4-FFF2-40B4-BE49-F238E27FC236}">
                <a16:creationId xmlns:a16="http://schemas.microsoft.com/office/drawing/2014/main" id="{3BC6E78A-B5E6-4ACE-A7BB-ED7964CBFB3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D76E0A7-095E-478C-A183-8D677509BAF9}"/>
              </a:ext>
            </a:extLst>
          </p:cNvPr>
          <p:cNvSpPr>
            <a:spLocks noGrp="1"/>
          </p:cNvSpPr>
          <p:nvPr>
            <p:ph type="sldNum" sz="quarter" idx="12"/>
          </p:nvPr>
        </p:nvSpPr>
        <p:spPr/>
        <p:txBody>
          <a:bodyPr/>
          <a:lstStyle>
            <a:lvl1pPr>
              <a:defRPr/>
            </a:lvl1pPr>
          </a:lstStyle>
          <a:p>
            <a:pPr>
              <a:defRPr/>
            </a:pPr>
            <a:fld id="{FD9A91BD-ADD7-4EA6-900C-16531A521057}" type="slidenum">
              <a:rPr lang="en-US" altLang="en-US"/>
              <a:pPr>
                <a:defRPr/>
              </a:pPr>
              <a:t>‹#›</a:t>
            </a:fld>
            <a:endParaRPr lang="en-US" altLang="en-US" dirty="0"/>
          </a:p>
        </p:txBody>
      </p:sp>
    </p:spTree>
    <p:extLst>
      <p:ext uri="{BB962C8B-B14F-4D97-AF65-F5344CB8AC3E}">
        <p14:creationId xmlns:p14="http://schemas.microsoft.com/office/powerpoint/2010/main" val="3240257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1173" y="690880"/>
            <a:ext cx="9592101" cy="14969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1174" y="2448668"/>
            <a:ext cx="4666476" cy="4398208"/>
          </a:xfrm>
        </p:spPr>
        <p:txBody>
          <a:bodyPr>
            <a:normAutofit/>
          </a:bodyPr>
          <a:lstStyle>
            <a:lvl1pPr>
              <a:defRPr sz="2040"/>
            </a:lvl1pPr>
            <a:lvl2pPr>
              <a:defRPr sz="1813"/>
            </a:lvl2pPr>
            <a:lvl3pPr>
              <a:defRPr sz="1587"/>
            </a:lvl3pPr>
            <a:lvl4pPr>
              <a:defRPr sz="1360"/>
            </a:lvl4pPr>
            <a:lvl5pPr>
              <a:defRPr sz="1360"/>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46797" y="2448669"/>
            <a:ext cx="4666477" cy="4398209"/>
          </a:xfrm>
        </p:spPr>
        <p:txBody>
          <a:bodyPr>
            <a:normAutofit/>
          </a:bodyPr>
          <a:lstStyle>
            <a:lvl1pPr>
              <a:defRPr sz="2040"/>
            </a:lvl1pPr>
            <a:lvl2pPr>
              <a:defRPr sz="1813"/>
            </a:lvl2pPr>
            <a:lvl3pPr>
              <a:defRPr sz="1587"/>
            </a:lvl3pPr>
            <a:lvl4pPr>
              <a:defRPr sz="1360"/>
            </a:lvl4pPr>
            <a:lvl5pPr>
              <a:defRPr sz="1360"/>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7C7ECC7-3DD4-4A26-A597-4EED3E153925}"/>
              </a:ext>
            </a:extLst>
          </p:cNvPr>
          <p:cNvSpPr>
            <a:spLocks noGrp="1"/>
          </p:cNvSpPr>
          <p:nvPr>
            <p:ph type="dt" sz="half" idx="10"/>
          </p:nvPr>
        </p:nvSpPr>
        <p:spPr/>
        <p:txBody>
          <a:bodyPr/>
          <a:lstStyle>
            <a:lvl1pPr>
              <a:defRPr/>
            </a:lvl1pPr>
          </a:lstStyle>
          <a:p>
            <a:pPr>
              <a:defRPr/>
            </a:pPr>
            <a:fld id="{C85110B0-A9FE-419F-8516-07CC16A97A82}" type="datetime1">
              <a:rPr lang="en-US" smtClean="0"/>
              <a:t>6/17/21</a:t>
            </a:fld>
            <a:endParaRPr lang="en-US" dirty="0"/>
          </a:p>
        </p:txBody>
      </p:sp>
      <p:sp>
        <p:nvSpPr>
          <p:cNvPr id="6" name="Footer Placeholder 4">
            <a:extLst>
              <a:ext uri="{FF2B5EF4-FFF2-40B4-BE49-F238E27FC236}">
                <a16:creationId xmlns:a16="http://schemas.microsoft.com/office/drawing/2014/main" id="{DBA05C6C-FF0C-4337-A30C-4F7F1127A5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C861BB-CB41-4970-9A02-230A2C270136}"/>
              </a:ext>
            </a:extLst>
          </p:cNvPr>
          <p:cNvSpPr>
            <a:spLocks noGrp="1"/>
          </p:cNvSpPr>
          <p:nvPr>
            <p:ph type="sldNum" sz="quarter" idx="12"/>
          </p:nvPr>
        </p:nvSpPr>
        <p:spPr/>
        <p:txBody>
          <a:bodyPr/>
          <a:lstStyle>
            <a:lvl1pPr>
              <a:defRPr/>
            </a:lvl1pPr>
          </a:lstStyle>
          <a:p>
            <a:pPr>
              <a:defRPr/>
            </a:pPr>
            <a:fld id="{B34ED58B-9C4B-405E-8FCF-BE1745F7623D}" type="slidenum">
              <a:rPr lang="en-US" altLang="en-US"/>
              <a:pPr>
                <a:defRPr/>
              </a:pPr>
              <a:t>‹#›</a:t>
            </a:fld>
            <a:endParaRPr lang="en-US" altLang="en-US" dirty="0"/>
          </a:p>
        </p:txBody>
      </p:sp>
    </p:spTree>
    <p:extLst>
      <p:ext uri="{BB962C8B-B14F-4D97-AF65-F5344CB8AC3E}">
        <p14:creationId xmlns:p14="http://schemas.microsoft.com/office/powerpoint/2010/main" val="3970274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1172" y="690880"/>
            <a:ext cx="9592100" cy="1496907"/>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21172" y="2449114"/>
            <a:ext cx="4670349" cy="653097"/>
          </a:xfrm>
        </p:spPr>
        <p:txBody>
          <a:bodyPr anchor="b">
            <a:noAutofit/>
          </a:bodyPr>
          <a:lstStyle>
            <a:lvl1pPr marL="0" indent="0">
              <a:buNone/>
              <a:defRPr sz="2720" b="0"/>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921172" y="3102213"/>
            <a:ext cx="4670349" cy="37446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42923" y="2449114"/>
            <a:ext cx="4670349" cy="653097"/>
          </a:xfrm>
        </p:spPr>
        <p:txBody>
          <a:bodyPr anchor="b">
            <a:noAutofit/>
          </a:bodyPr>
          <a:lstStyle>
            <a:lvl1pPr marL="0" indent="0">
              <a:buNone/>
              <a:defRPr sz="2720" b="0"/>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5842923" y="3102213"/>
            <a:ext cx="4670349" cy="37446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632F341-FE45-472C-B418-3FCE17867AB7}"/>
              </a:ext>
            </a:extLst>
          </p:cNvPr>
          <p:cNvSpPr>
            <a:spLocks noGrp="1"/>
          </p:cNvSpPr>
          <p:nvPr>
            <p:ph type="dt" sz="half" idx="10"/>
          </p:nvPr>
        </p:nvSpPr>
        <p:spPr/>
        <p:txBody>
          <a:bodyPr/>
          <a:lstStyle>
            <a:lvl1pPr>
              <a:defRPr/>
            </a:lvl1pPr>
          </a:lstStyle>
          <a:p>
            <a:pPr>
              <a:defRPr/>
            </a:pPr>
            <a:fld id="{0D99A67E-05EA-4F98-BE01-FDAA95D36B5E}" type="datetime1">
              <a:rPr lang="en-US" smtClean="0"/>
              <a:t>6/17/21</a:t>
            </a:fld>
            <a:endParaRPr lang="en-US" dirty="0"/>
          </a:p>
        </p:txBody>
      </p:sp>
      <p:sp>
        <p:nvSpPr>
          <p:cNvPr id="8" name="Footer Placeholder 4">
            <a:extLst>
              <a:ext uri="{FF2B5EF4-FFF2-40B4-BE49-F238E27FC236}">
                <a16:creationId xmlns:a16="http://schemas.microsoft.com/office/drawing/2014/main" id="{2E1894B5-1FD0-44A7-A817-F7F0084B7C4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4E43990-E336-41D6-B398-3C82913B2AC5}"/>
              </a:ext>
            </a:extLst>
          </p:cNvPr>
          <p:cNvSpPr>
            <a:spLocks noGrp="1"/>
          </p:cNvSpPr>
          <p:nvPr>
            <p:ph type="sldNum" sz="quarter" idx="12"/>
          </p:nvPr>
        </p:nvSpPr>
        <p:spPr/>
        <p:txBody>
          <a:bodyPr/>
          <a:lstStyle>
            <a:lvl1pPr>
              <a:defRPr/>
            </a:lvl1pPr>
          </a:lstStyle>
          <a:p>
            <a:pPr>
              <a:defRPr/>
            </a:pPr>
            <a:fld id="{B711E514-DC01-4B26-A690-F576AA5F0F9A}" type="slidenum">
              <a:rPr lang="en-US" altLang="en-US"/>
              <a:pPr>
                <a:defRPr/>
              </a:pPr>
              <a:t>‹#›</a:t>
            </a:fld>
            <a:endParaRPr lang="en-US" altLang="en-US" dirty="0"/>
          </a:p>
        </p:txBody>
      </p:sp>
    </p:spTree>
    <p:extLst>
      <p:ext uri="{BB962C8B-B14F-4D97-AF65-F5344CB8AC3E}">
        <p14:creationId xmlns:p14="http://schemas.microsoft.com/office/powerpoint/2010/main" val="1121443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21172" y="690880"/>
            <a:ext cx="9592101" cy="1496907"/>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92DDD31-B4AA-4B8C-A49F-B088055B088E}"/>
              </a:ext>
            </a:extLst>
          </p:cNvPr>
          <p:cNvSpPr>
            <a:spLocks noGrp="1"/>
          </p:cNvSpPr>
          <p:nvPr>
            <p:ph type="dt" sz="half" idx="10"/>
          </p:nvPr>
        </p:nvSpPr>
        <p:spPr/>
        <p:txBody>
          <a:bodyPr/>
          <a:lstStyle>
            <a:lvl1pPr>
              <a:defRPr/>
            </a:lvl1pPr>
          </a:lstStyle>
          <a:p>
            <a:pPr>
              <a:defRPr/>
            </a:pPr>
            <a:fld id="{39DA203C-1BCA-4B67-9265-A8D30C38EF33}" type="datetime1">
              <a:rPr lang="en-US" smtClean="0"/>
              <a:t>6/17/21</a:t>
            </a:fld>
            <a:endParaRPr lang="en-US" dirty="0"/>
          </a:p>
        </p:txBody>
      </p:sp>
      <p:sp>
        <p:nvSpPr>
          <p:cNvPr id="4" name="Footer Placeholder 4">
            <a:extLst>
              <a:ext uri="{FF2B5EF4-FFF2-40B4-BE49-F238E27FC236}">
                <a16:creationId xmlns:a16="http://schemas.microsoft.com/office/drawing/2014/main" id="{BD62A943-79B8-4C31-A2B3-01CE466D669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C95AC5E-5F56-408D-8019-3BD068E06995}"/>
              </a:ext>
            </a:extLst>
          </p:cNvPr>
          <p:cNvSpPr>
            <a:spLocks noGrp="1"/>
          </p:cNvSpPr>
          <p:nvPr>
            <p:ph type="sldNum" sz="quarter" idx="12"/>
          </p:nvPr>
        </p:nvSpPr>
        <p:spPr/>
        <p:txBody>
          <a:bodyPr/>
          <a:lstStyle>
            <a:lvl1pPr>
              <a:defRPr/>
            </a:lvl1pPr>
          </a:lstStyle>
          <a:p>
            <a:pPr>
              <a:defRPr/>
            </a:pPr>
            <a:fld id="{A935AD6D-3630-446E-BE01-4BAB41C8A555}" type="slidenum">
              <a:rPr lang="en-US" altLang="en-US"/>
              <a:pPr>
                <a:defRPr/>
              </a:pPr>
              <a:t>‹#›</a:t>
            </a:fld>
            <a:endParaRPr lang="en-US" altLang="en-US" dirty="0"/>
          </a:p>
        </p:txBody>
      </p:sp>
    </p:spTree>
    <p:extLst>
      <p:ext uri="{BB962C8B-B14F-4D97-AF65-F5344CB8AC3E}">
        <p14:creationId xmlns:p14="http://schemas.microsoft.com/office/powerpoint/2010/main" val="787312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CF6D49-43A4-4D82-98FB-D37EB9691428}"/>
              </a:ext>
            </a:extLst>
          </p:cNvPr>
          <p:cNvSpPr>
            <a:spLocks noGrp="1"/>
          </p:cNvSpPr>
          <p:nvPr>
            <p:ph type="dt" sz="half" idx="10"/>
          </p:nvPr>
        </p:nvSpPr>
        <p:spPr/>
        <p:txBody>
          <a:bodyPr/>
          <a:lstStyle>
            <a:lvl1pPr>
              <a:defRPr/>
            </a:lvl1pPr>
          </a:lstStyle>
          <a:p>
            <a:pPr>
              <a:defRPr/>
            </a:pPr>
            <a:fld id="{F81417D8-2990-40D7-A6B1-5D1BCF06F5C1}" type="datetime1">
              <a:rPr lang="en-US" smtClean="0"/>
              <a:t>6/17/21</a:t>
            </a:fld>
            <a:endParaRPr lang="en-US" dirty="0"/>
          </a:p>
        </p:txBody>
      </p:sp>
      <p:sp>
        <p:nvSpPr>
          <p:cNvPr id="3" name="Footer Placeholder 4">
            <a:extLst>
              <a:ext uri="{FF2B5EF4-FFF2-40B4-BE49-F238E27FC236}">
                <a16:creationId xmlns:a16="http://schemas.microsoft.com/office/drawing/2014/main" id="{F8F4B30F-0DF8-425D-B1AA-FCC63A2EB87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F1BA8E5-ED97-45BC-B374-4A9F0F0EE3F9}"/>
              </a:ext>
            </a:extLst>
          </p:cNvPr>
          <p:cNvSpPr>
            <a:spLocks noGrp="1"/>
          </p:cNvSpPr>
          <p:nvPr>
            <p:ph type="sldNum" sz="quarter" idx="12"/>
          </p:nvPr>
        </p:nvSpPr>
        <p:spPr/>
        <p:txBody>
          <a:bodyPr/>
          <a:lstStyle>
            <a:lvl1pPr>
              <a:defRPr/>
            </a:lvl1pPr>
          </a:lstStyle>
          <a:p>
            <a:pPr>
              <a:defRPr/>
            </a:pPr>
            <a:fld id="{A7B69BAC-FF90-4D43-978E-BE2A08AC6B59}" type="slidenum">
              <a:rPr lang="en-US" altLang="en-US"/>
              <a:pPr>
                <a:defRPr/>
              </a:pPr>
              <a:t>‹#›</a:t>
            </a:fld>
            <a:endParaRPr lang="en-US" altLang="en-US" dirty="0"/>
          </a:p>
        </p:txBody>
      </p:sp>
    </p:spTree>
    <p:extLst>
      <p:ext uri="{BB962C8B-B14F-4D97-AF65-F5344CB8AC3E}">
        <p14:creationId xmlns:p14="http://schemas.microsoft.com/office/powerpoint/2010/main" val="3126342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1172" y="1698418"/>
            <a:ext cx="4216275" cy="1448928"/>
          </a:xfrm>
        </p:spPr>
        <p:txBody>
          <a:bodyPr anchor="b">
            <a:normAutofit/>
          </a:bodyPr>
          <a:lstStyle>
            <a:lvl1pPr>
              <a:defRPr sz="2267"/>
            </a:lvl1pPr>
          </a:lstStyle>
          <a:p>
            <a:r>
              <a:rPr lang="en-US"/>
              <a:t>Click to edit Master title style</a:t>
            </a:r>
            <a:endParaRPr lang="en-US" dirty="0"/>
          </a:p>
        </p:txBody>
      </p:sp>
      <p:sp>
        <p:nvSpPr>
          <p:cNvPr id="3" name="Content Placeholder 2"/>
          <p:cNvSpPr>
            <a:spLocks noGrp="1"/>
          </p:cNvSpPr>
          <p:nvPr>
            <p:ph idx="1"/>
          </p:nvPr>
        </p:nvSpPr>
        <p:spPr>
          <a:xfrm>
            <a:off x="5396594" y="583582"/>
            <a:ext cx="5116678" cy="6263295"/>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21172" y="3147346"/>
            <a:ext cx="4216275" cy="2929042"/>
          </a:xfrm>
        </p:spPr>
        <p:txBody>
          <a:bodyPr>
            <a:normAutofit/>
          </a:bodyPr>
          <a:lstStyle>
            <a:lvl1pPr marL="0" indent="0">
              <a:buNone/>
              <a:defRPr sz="1587"/>
            </a:lvl1pPr>
            <a:lvl2pPr marL="388609" indent="0">
              <a:buNone/>
              <a:defRPr sz="1190"/>
            </a:lvl2pPr>
            <a:lvl3pPr marL="777217" indent="0">
              <a:buNone/>
              <a:defRPr sz="1020"/>
            </a:lvl3pPr>
            <a:lvl4pPr marL="1165826" indent="0">
              <a:buNone/>
              <a:defRPr sz="850"/>
            </a:lvl4pPr>
            <a:lvl5pPr marL="1554434" indent="0">
              <a:buNone/>
              <a:defRPr sz="850"/>
            </a:lvl5pPr>
            <a:lvl6pPr marL="1943043" indent="0">
              <a:buNone/>
              <a:defRPr sz="850"/>
            </a:lvl6pPr>
            <a:lvl7pPr marL="2331651" indent="0">
              <a:buNone/>
              <a:defRPr sz="850"/>
            </a:lvl7pPr>
            <a:lvl8pPr marL="2720260" indent="0">
              <a:buNone/>
              <a:defRPr sz="850"/>
            </a:lvl8pPr>
            <a:lvl9pPr marL="3108869" indent="0">
              <a:buNone/>
              <a:defRPr sz="850"/>
            </a:lvl9pPr>
          </a:lstStyle>
          <a:p>
            <a:pPr lvl="0"/>
            <a:r>
              <a:rPr lang="en-US"/>
              <a:t>Click to edit Master text styles</a:t>
            </a:r>
          </a:p>
        </p:txBody>
      </p:sp>
      <p:sp>
        <p:nvSpPr>
          <p:cNvPr id="5" name="Date Placeholder 3">
            <a:extLst>
              <a:ext uri="{FF2B5EF4-FFF2-40B4-BE49-F238E27FC236}">
                <a16:creationId xmlns:a16="http://schemas.microsoft.com/office/drawing/2014/main" id="{871A81E1-964C-465E-9EEF-D3B990588378}"/>
              </a:ext>
            </a:extLst>
          </p:cNvPr>
          <p:cNvSpPr>
            <a:spLocks noGrp="1"/>
          </p:cNvSpPr>
          <p:nvPr>
            <p:ph type="dt" sz="half" idx="10"/>
          </p:nvPr>
        </p:nvSpPr>
        <p:spPr/>
        <p:txBody>
          <a:bodyPr/>
          <a:lstStyle>
            <a:lvl1pPr>
              <a:defRPr/>
            </a:lvl1pPr>
          </a:lstStyle>
          <a:p>
            <a:pPr>
              <a:defRPr/>
            </a:pPr>
            <a:fld id="{4D21D9C2-86EB-44E7-A550-9313E02C804B}" type="datetime1">
              <a:rPr lang="en-US" smtClean="0"/>
              <a:t>6/17/21</a:t>
            </a:fld>
            <a:endParaRPr lang="en-US" dirty="0"/>
          </a:p>
        </p:txBody>
      </p:sp>
      <p:sp>
        <p:nvSpPr>
          <p:cNvPr id="6" name="Footer Placeholder 4">
            <a:extLst>
              <a:ext uri="{FF2B5EF4-FFF2-40B4-BE49-F238E27FC236}">
                <a16:creationId xmlns:a16="http://schemas.microsoft.com/office/drawing/2014/main" id="{DF0A760C-C675-445C-8106-D9CF954935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18023B-86D9-4699-BB3C-AFB477B6C5A3}"/>
              </a:ext>
            </a:extLst>
          </p:cNvPr>
          <p:cNvSpPr>
            <a:spLocks noGrp="1"/>
          </p:cNvSpPr>
          <p:nvPr>
            <p:ph type="sldNum" sz="quarter" idx="12"/>
          </p:nvPr>
        </p:nvSpPr>
        <p:spPr/>
        <p:txBody>
          <a:bodyPr/>
          <a:lstStyle>
            <a:lvl1pPr>
              <a:defRPr/>
            </a:lvl1pPr>
          </a:lstStyle>
          <a:p>
            <a:pPr>
              <a:defRPr/>
            </a:pPr>
            <a:fld id="{08F12334-50C4-4A89-A1B1-4629587DDCD8}" type="slidenum">
              <a:rPr lang="en-US" altLang="en-US"/>
              <a:pPr>
                <a:defRPr/>
              </a:pPr>
              <a:t>‹#›</a:t>
            </a:fld>
            <a:endParaRPr lang="en-US" altLang="en-US" dirty="0"/>
          </a:p>
        </p:txBody>
      </p:sp>
    </p:spTree>
    <p:extLst>
      <p:ext uri="{BB962C8B-B14F-4D97-AF65-F5344CB8AC3E}">
        <p14:creationId xmlns:p14="http://schemas.microsoft.com/office/powerpoint/2010/main" val="99115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599301" y="2041652"/>
            <a:ext cx="3726565" cy="307777"/>
          </a:xfrm>
        </p:spPr>
        <p:txBody>
          <a:bodyPr lIns="0" tIns="0" rIns="0" bIns="0"/>
          <a:lstStyle>
            <a:lvl1pPr>
              <a:defRPr sz="2000" b="0" i="0">
                <a:solidFill>
                  <a:schemeClr val="bg1"/>
                </a:solidFill>
                <a:latin typeface="Arial Unicode MS"/>
                <a:cs typeface="Arial Unicode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1172" y="5440680"/>
            <a:ext cx="9592101" cy="642303"/>
          </a:xfrm>
        </p:spPr>
        <p:txBody>
          <a:bodyPr anchor="b">
            <a:normAutofit/>
          </a:bodyPr>
          <a:lstStyle>
            <a:lvl1pPr algn="l">
              <a:defRPr sz="272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1172" y="690880"/>
            <a:ext cx="9592101" cy="4358480"/>
          </a:xfrm>
        </p:spPr>
        <p:txBody>
          <a:bodyPr rtlCol="0">
            <a:normAutofit/>
          </a:bodyPr>
          <a:lstStyle>
            <a:lvl1pPr marL="0" indent="0" algn="ctr">
              <a:buNone/>
              <a:defRPr sz="1813"/>
            </a:lvl1pPr>
            <a:lvl2pPr marL="518145" indent="0">
              <a:buNone/>
              <a:defRPr sz="1813"/>
            </a:lvl2pPr>
            <a:lvl3pPr marL="1036290" indent="0">
              <a:buNone/>
              <a:defRPr sz="1813"/>
            </a:lvl3pPr>
            <a:lvl4pPr marL="1554434" indent="0">
              <a:buNone/>
              <a:defRPr sz="1813"/>
            </a:lvl4pPr>
            <a:lvl5pPr marL="2072579" indent="0">
              <a:buNone/>
              <a:defRPr sz="1813"/>
            </a:lvl5pPr>
            <a:lvl6pPr marL="2590724" indent="0">
              <a:buNone/>
              <a:defRPr sz="1813"/>
            </a:lvl6pPr>
            <a:lvl7pPr marL="3108869" indent="0">
              <a:buNone/>
              <a:defRPr sz="1813"/>
            </a:lvl7pPr>
            <a:lvl8pPr marL="3627013" indent="0">
              <a:buNone/>
              <a:defRPr sz="1813"/>
            </a:lvl8pPr>
            <a:lvl9pPr marL="4145158" indent="0">
              <a:buNone/>
              <a:defRPr sz="1813"/>
            </a:lvl9pPr>
          </a:lstStyle>
          <a:p>
            <a:pPr lvl="0"/>
            <a:r>
              <a:rPr lang="en-US" noProof="0" dirty="0"/>
              <a:t>Click icon to add picture</a:t>
            </a:r>
          </a:p>
        </p:txBody>
      </p:sp>
      <p:sp>
        <p:nvSpPr>
          <p:cNvPr id="4" name="Text Placeholder 3"/>
          <p:cNvSpPr>
            <a:spLocks noGrp="1"/>
          </p:cNvSpPr>
          <p:nvPr>
            <p:ph type="body" sz="half" idx="2"/>
          </p:nvPr>
        </p:nvSpPr>
        <p:spPr>
          <a:xfrm>
            <a:off x="921172" y="6082983"/>
            <a:ext cx="9592101" cy="763894"/>
          </a:xfrm>
        </p:spPr>
        <p:txBody>
          <a:bodyPr>
            <a:normAutofit/>
          </a:bodyPr>
          <a:lstStyle>
            <a:lvl1pPr marL="0" indent="0">
              <a:buNone/>
              <a:defRPr sz="1360"/>
            </a:lvl1pPr>
            <a:lvl2pPr marL="518145" indent="0">
              <a:buNone/>
              <a:defRPr sz="1360"/>
            </a:lvl2pPr>
            <a:lvl3pPr marL="1036290" indent="0">
              <a:buNone/>
              <a:defRPr sz="1133"/>
            </a:lvl3pPr>
            <a:lvl4pPr marL="1554434" indent="0">
              <a:buNone/>
              <a:defRPr sz="1020"/>
            </a:lvl4pPr>
            <a:lvl5pPr marL="2072579" indent="0">
              <a:buNone/>
              <a:defRPr sz="1020"/>
            </a:lvl5pPr>
            <a:lvl6pPr marL="2590724" indent="0">
              <a:buNone/>
              <a:defRPr sz="1020"/>
            </a:lvl6pPr>
            <a:lvl7pPr marL="3108869" indent="0">
              <a:buNone/>
              <a:defRPr sz="1020"/>
            </a:lvl7pPr>
            <a:lvl8pPr marL="3627013" indent="0">
              <a:buNone/>
              <a:defRPr sz="1020"/>
            </a:lvl8pPr>
            <a:lvl9pPr marL="4145158" indent="0">
              <a:buNone/>
              <a:defRPr sz="1020"/>
            </a:lvl9pPr>
          </a:lstStyle>
          <a:p>
            <a:pPr lvl="0"/>
            <a:r>
              <a:rPr lang="en-US"/>
              <a:t>Click to edit Master text styles</a:t>
            </a:r>
          </a:p>
        </p:txBody>
      </p:sp>
      <p:sp>
        <p:nvSpPr>
          <p:cNvPr id="5" name="Date Placeholder 3">
            <a:extLst>
              <a:ext uri="{FF2B5EF4-FFF2-40B4-BE49-F238E27FC236}">
                <a16:creationId xmlns:a16="http://schemas.microsoft.com/office/drawing/2014/main" id="{4F89D914-DC52-4266-976D-6BA4A61319E5}"/>
              </a:ext>
            </a:extLst>
          </p:cNvPr>
          <p:cNvSpPr>
            <a:spLocks noGrp="1"/>
          </p:cNvSpPr>
          <p:nvPr>
            <p:ph type="dt" sz="half" idx="10"/>
          </p:nvPr>
        </p:nvSpPr>
        <p:spPr/>
        <p:txBody>
          <a:bodyPr/>
          <a:lstStyle>
            <a:lvl1pPr>
              <a:defRPr/>
            </a:lvl1pPr>
          </a:lstStyle>
          <a:p>
            <a:pPr>
              <a:defRPr/>
            </a:pPr>
            <a:fld id="{028A11D4-B061-4FFE-AF3C-6967279DBDC4}" type="datetime1">
              <a:rPr lang="en-US" smtClean="0"/>
              <a:t>6/17/21</a:t>
            </a:fld>
            <a:endParaRPr lang="en-US" dirty="0"/>
          </a:p>
        </p:txBody>
      </p:sp>
      <p:sp>
        <p:nvSpPr>
          <p:cNvPr id="6" name="Footer Placeholder 4">
            <a:extLst>
              <a:ext uri="{FF2B5EF4-FFF2-40B4-BE49-F238E27FC236}">
                <a16:creationId xmlns:a16="http://schemas.microsoft.com/office/drawing/2014/main" id="{97AD6ECE-9BB3-4FEC-9B51-2F19CC0B29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1E5EB7-8F41-4038-B91D-C95C3CAB81AF}"/>
              </a:ext>
            </a:extLst>
          </p:cNvPr>
          <p:cNvSpPr>
            <a:spLocks noGrp="1"/>
          </p:cNvSpPr>
          <p:nvPr>
            <p:ph type="sldNum" sz="quarter" idx="12"/>
          </p:nvPr>
        </p:nvSpPr>
        <p:spPr/>
        <p:txBody>
          <a:bodyPr/>
          <a:lstStyle>
            <a:lvl1pPr>
              <a:defRPr/>
            </a:lvl1pPr>
          </a:lstStyle>
          <a:p>
            <a:pPr>
              <a:defRPr/>
            </a:pPr>
            <a:fld id="{35AEFF7F-40B4-48A7-8D34-8545FC7034A8}" type="slidenum">
              <a:rPr lang="en-US" altLang="en-US"/>
              <a:pPr>
                <a:defRPr/>
              </a:pPr>
              <a:t>‹#›</a:t>
            </a:fld>
            <a:endParaRPr lang="en-US" altLang="en-US" dirty="0"/>
          </a:p>
        </p:txBody>
      </p:sp>
    </p:spTree>
    <p:extLst>
      <p:ext uri="{BB962C8B-B14F-4D97-AF65-F5344CB8AC3E}">
        <p14:creationId xmlns:p14="http://schemas.microsoft.com/office/powerpoint/2010/main" val="1674986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21173" y="690880"/>
            <a:ext cx="9592101" cy="3857413"/>
          </a:xfrm>
        </p:spPr>
        <p:txBody>
          <a:bodyPr anchor="ctr">
            <a:normAutofit/>
          </a:bodyPr>
          <a:lstStyle>
            <a:lvl1pPr algn="l">
              <a:defRPr sz="4987" b="0" cap="none"/>
            </a:lvl1pPr>
          </a:lstStyle>
          <a:p>
            <a:r>
              <a:rPr lang="en-US"/>
              <a:t>Click to edit Master title style</a:t>
            </a:r>
            <a:endParaRPr lang="en-US" dirty="0"/>
          </a:p>
        </p:txBody>
      </p:sp>
      <p:sp>
        <p:nvSpPr>
          <p:cNvPr id="3" name="Text Placeholder 2"/>
          <p:cNvSpPr>
            <a:spLocks noGrp="1"/>
          </p:cNvSpPr>
          <p:nvPr>
            <p:ph type="body" idx="1"/>
          </p:nvPr>
        </p:nvSpPr>
        <p:spPr>
          <a:xfrm>
            <a:off x="921173" y="5066453"/>
            <a:ext cx="9592101" cy="1780424"/>
          </a:xfrm>
        </p:spPr>
        <p:txBody>
          <a:bodyPr anchor="ctr">
            <a:normAutofit/>
          </a:bodyPr>
          <a:lstStyle>
            <a:lvl1pPr marL="0" indent="0" algn="l">
              <a:buNone/>
              <a:defRPr sz="2040">
                <a:solidFill>
                  <a:schemeClr val="tx1">
                    <a:lumMod val="75000"/>
                    <a:lumOff val="25000"/>
                  </a:schemeClr>
                </a:solidFill>
              </a:defRPr>
            </a:lvl1pPr>
            <a:lvl2pPr marL="518145" indent="0">
              <a:buNone/>
              <a:defRPr sz="2040">
                <a:solidFill>
                  <a:schemeClr val="tx1">
                    <a:tint val="75000"/>
                  </a:schemeClr>
                </a:solidFill>
              </a:defRPr>
            </a:lvl2pPr>
            <a:lvl3pPr marL="1036290" indent="0">
              <a:buNone/>
              <a:defRPr sz="1813">
                <a:solidFill>
                  <a:schemeClr val="tx1">
                    <a:tint val="75000"/>
                  </a:schemeClr>
                </a:solidFill>
              </a:defRPr>
            </a:lvl3pPr>
            <a:lvl4pPr marL="1554434" indent="0">
              <a:buNone/>
              <a:defRPr sz="1587">
                <a:solidFill>
                  <a:schemeClr val="tx1">
                    <a:tint val="75000"/>
                  </a:schemeClr>
                </a:solidFill>
              </a:defRPr>
            </a:lvl4pPr>
            <a:lvl5pPr marL="2072579" indent="0">
              <a:buNone/>
              <a:defRPr sz="1587">
                <a:solidFill>
                  <a:schemeClr val="tx1">
                    <a:tint val="75000"/>
                  </a:schemeClr>
                </a:solidFill>
              </a:defRPr>
            </a:lvl5pPr>
            <a:lvl6pPr marL="2590724" indent="0">
              <a:buNone/>
              <a:defRPr sz="1587">
                <a:solidFill>
                  <a:schemeClr val="tx1">
                    <a:tint val="75000"/>
                  </a:schemeClr>
                </a:solidFill>
              </a:defRPr>
            </a:lvl6pPr>
            <a:lvl7pPr marL="3108869" indent="0">
              <a:buNone/>
              <a:defRPr sz="1587">
                <a:solidFill>
                  <a:schemeClr val="tx1">
                    <a:tint val="75000"/>
                  </a:schemeClr>
                </a:solidFill>
              </a:defRPr>
            </a:lvl7pPr>
            <a:lvl8pPr marL="3627013" indent="0">
              <a:buNone/>
              <a:defRPr sz="1587">
                <a:solidFill>
                  <a:schemeClr val="tx1">
                    <a:tint val="75000"/>
                  </a:schemeClr>
                </a:solidFill>
              </a:defRPr>
            </a:lvl8pPr>
            <a:lvl9pPr marL="4145158" indent="0">
              <a:buNone/>
              <a:defRPr sz="158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D1F3B8-16FE-4304-95A2-851D0980CC48}"/>
              </a:ext>
            </a:extLst>
          </p:cNvPr>
          <p:cNvSpPr>
            <a:spLocks noGrp="1"/>
          </p:cNvSpPr>
          <p:nvPr>
            <p:ph type="dt" sz="half" idx="10"/>
          </p:nvPr>
        </p:nvSpPr>
        <p:spPr/>
        <p:txBody>
          <a:bodyPr/>
          <a:lstStyle>
            <a:lvl1pPr>
              <a:defRPr/>
            </a:lvl1pPr>
          </a:lstStyle>
          <a:p>
            <a:pPr>
              <a:defRPr/>
            </a:pPr>
            <a:fld id="{288B09A9-6963-4C36-9E35-D8BC4CB971DD}" type="datetime1">
              <a:rPr lang="en-US" smtClean="0"/>
              <a:t>6/17/21</a:t>
            </a:fld>
            <a:endParaRPr lang="en-US" dirty="0"/>
          </a:p>
        </p:txBody>
      </p:sp>
      <p:sp>
        <p:nvSpPr>
          <p:cNvPr id="5" name="Footer Placeholder 4">
            <a:extLst>
              <a:ext uri="{FF2B5EF4-FFF2-40B4-BE49-F238E27FC236}">
                <a16:creationId xmlns:a16="http://schemas.microsoft.com/office/drawing/2014/main" id="{E9F4106A-A8EE-4F6A-AD2F-3970DAED7E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0558F9-B738-4A86-97D3-DB2187E6C130}"/>
              </a:ext>
            </a:extLst>
          </p:cNvPr>
          <p:cNvSpPr>
            <a:spLocks noGrp="1"/>
          </p:cNvSpPr>
          <p:nvPr>
            <p:ph type="sldNum" sz="quarter" idx="12"/>
          </p:nvPr>
        </p:nvSpPr>
        <p:spPr/>
        <p:txBody>
          <a:bodyPr/>
          <a:lstStyle>
            <a:lvl1pPr>
              <a:defRPr/>
            </a:lvl1pPr>
          </a:lstStyle>
          <a:p>
            <a:pPr>
              <a:defRPr/>
            </a:pPr>
            <a:fld id="{98793765-CA40-42CD-ADE0-966145536A5B}" type="slidenum">
              <a:rPr lang="en-US" altLang="en-US"/>
              <a:pPr>
                <a:defRPr/>
              </a:pPr>
              <a:t>‹#›</a:t>
            </a:fld>
            <a:endParaRPr lang="en-US" altLang="en-US" dirty="0"/>
          </a:p>
        </p:txBody>
      </p:sp>
    </p:spTree>
    <p:extLst>
      <p:ext uri="{BB962C8B-B14F-4D97-AF65-F5344CB8AC3E}">
        <p14:creationId xmlns:p14="http://schemas.microsoft.com/office/powerpoint/2010/main" val="1871662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67A292-0211-478D-96FF-04E4FC83997A}"/>
              </a:ext>
            </a:extLst>
          </p:cNvPr>
          <p:cNvSpPr txBox="1">
            <a:spLocks noChangeArrowheads="1"/>
          </p:cNvSpPr>
          <p:nvPr/>
        </p:nvSpPr>
        <p:spPr bwMode="auto">
          <a:xfrm>
            <a:off x="729262" y="895985"/>
            <a:ext cx="690880" cy="662093"/>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9066" dirty="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6B60F242-3D5D-4B29-8309-361DD81EC497}"/>
              </a:ext>
            </a:extLst>
          </p:cNvPr>
          <p:cNvSpPr txBox="1">
            <a:spLocks noChangeArrowheads="1"/>
          </p:cNvSpPr>
          <p:nvPr/>
        </p:nvSpPr>
        <p:spPr bwMode="auto">
          <a:xfrm>
            <a:off x="10197677" y="3270885"/>
            <a:ext cx="690880" cy="663893"/>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9066" dirty="0">
                <a:solidFill>
                  <a:srgbClr val="9FE0F5"/>
                </a:solidFill>
                <a:latin typeface="Arial" panose="020B0604020202020204" pitchFamily="34" charset="0"/>
              </a:rPr>
              <a:t>”</a:t>
            </a:r>
          </a:p>
        </p:txBody>
      </p:sp>
      <p:sp>
        <p:nvSpPr>
          <p:cNvPr id="2" name="Title 1"/>
          <p:cNvSpPr>
            <a:spLocks noGrp="1"/>
          </p:cNvSpPr>
          <p:nvPr>
            <p:ph type="title"/>
          </p:nvPr>
        </p:nvSpPr>
        <p:spPr>
          <a:xfrm>
            <a:off x="1170937" y="690880"/>
            <a:ext cx="9175742" cy="3425613"/>
          </a:xfrm>
        </p:spPr>
        <p:txBody>
          <a:bodyPr anchor="ctr">
            <a:normAutofit/>
          </a:bodyPr>
          <a:lstStyle>
            <a:lvl1pPr algn="l">
              <a:defRPr sz="498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663845" y="4116493"/>
            <a:ext cx="8189926" cy="431800"/>
          </a:xfrm>
        </p:spPr>
        <p:txBody>
          <a:bodyPr anchor="ctr">
            <a:noAutofit/>
          </a:bodyPr>
          <a:lstStyle>
            <a:lvl1pPr marL="0" indent="0">
              <a:buFontTx/>
              <a:buNone/>
              <a:defRPr sz="1813">
                <a:solidFill>
                  <a:schemeClr val="tx1">
                    <a:lumMod val="50000"/>
                    <a:lumOff val="50000"/>
                  </a:schemeClr>
                </a:solidFill>
              </a:defRPr>
            </a:lvl1pPr>
            <a:lvl2pPr marL="518145" indent="0">
              <a:buFontTx/>
              <a:buNone/>
              <a:defRPr/>
            </a:lvl2pPr>
            <a:lvl3pPr marL="1036290" indent="0">
              <a:buFontTx/>
              <a:buNone/>
              <a:defRPr/>
            </a:lvl3pPr>
            <a:lvl4pPr marL="1554434" indent="0">
              <a:buFontTx/>
              <a:buNone/>
              <a:defRPr/>
            </a:lvl4pPr>
            <a:lvl5pPr marL="2072579" indent="0">
              <a:buFontTx/>
              <a:buNone/>
              <a:defRPr/>
            </a:lvl5pPr>
          </a:lstStyle>
          <a:p>
            <a:pPr lvl="0"/>
            <a:r>
              <a:rPr lang="en-US"/>
              <a:t>Click to edit Master text styles</a:t>
            </a:r>
          </a:p>
        </p:txBody>
      </p:sp>
      <p:sp>
        <p:nvSpPr>
          <p:cNvPr id="3" name="Text Placeholder 2"/>
          <p:cNvSpPr>
            <a:spLocks noGrp="1"/>
          </p:cNvSpPr>
          <p:nvPr>
            <p:ph type="body" idx="1"/>
          </p:nvPr>
        </p:nvSpPr>
        <p:spPr>
          <a:xfrm>
            <a:off x="921171" y="5066453"/>
            <a:ext cx="9592103" cy="1780424"/>
          </a:xfrm>
        </p:spPr>
        <p:txBody>
          <a:bodyPr anchor="ctr">
            <a:normAutofit/>
          </a:bodyPr>
          <a:lstStyle>
            <a:lvl1pPr marL="0" indent="0" algn="l">
              <a:buNone/>
              <a:defRPr sz="2040">
                <a:solidFill>
                  <a:schemeClr val="tx1">
                    <a:lumMod val="75000"/>
                    <a:lumOff val="25000"/>
                  </a:schemeClr>
                </a:solidFill>
              </a:defRPr>
            </a:lvl1pPr>
            <a:lvl2pPr marL="518145" indent="0">
              <a:buNone/>
              <a:defRPr sz="2040">
                <a:solidFill>
                  <a:schemeClr val="tx1">
                    <a:tint val="75000"/>
                  </a:schemeClr>
                </a:solidFill>
              </a:defRPr>
            </a:lvl2pPr>
            <a:lvl3pPr marL="1036290" indent="0">
              <a:buNone/>
              <a:defRPr sz="1813">
                <a:solidFill>
                  <a:schemeClr val="tx1">
                    <a:tint val="75000"/>
                  </a:schemeClr>
                </a:solidFill>
              </a:defRPr>
            </a:lvl3pPr>
            <a:lvl4pPr marL="1554434" indent="0">
              <a:buNone/>
              <a:defRPr sz="1587">
                <a:solidFill>
                  <a:schemeClr val="tx1">
                    <a:tint val="75000"/>
                  </a:schemeClr>
                </a:solidFill>
              </a:defRPr>
            </a:lvl4pPr>
            <a:lvl5pPr marL="2072579" indent="0">
              <a:buNone/>
              <a:defRPr sz="1587">
                <a:solidFill>
                  <a:schemeClr val="tx1">
                    <a:tint val="75000"/>
                  </a:schemeClr>
                </a:solidFill>
              </a:defRPr>
            </a:lvl5pPr>
            <a:lvl6pPr marL="2590724" indent="0">
              <a:buNone/>
              <a:defRPr sz="1587">
                <a:solidFill>
                  <a:schemeClr val="tx1">
                    <a:tint val="75000"/>
                  </a:schemeClr>
                </a:solidFill>
              </a:defRPr>
            </a:lvl6pPr>
            <a:lvl7pPr marL="3108869" indent="0">
              <a:buNone/>
              <a:defRPr sz="1587">
                <a:solidFill>
                  <a:schemeClr val="tx1">
                    <a:tint val="75000"/>
                  </a:schemeClr>
                </a:solidFill>
              </a:defRPr>
            </a:lvl7pPr>
            <a:lvl8pPr marL="3627013" indent="0">
              <a:buNone/>
              <a:defRPr sz="1587">
                <a:solidFill>
                  <a:schemeClr val="tx1">
                    <a:tint val="75000"/>
                  </a:schemeClr>
                </a:solidFill>
              </a:defRPr>
            </a:lvl8pPr>
            <a:lvl9pPr marL="4145158" indent="0">
              <a:buNone/>
              <a:defRPr sz="1587">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E9333EB0-C83D-45DB-BBF3-EC7B396ADB34}"/>
              </a:ext>
            </a:extLst>
          </p:cNvPr>
          <p:cNvSpPr>
            <a:spLocks noGrp="1"/>
          </p:cNvSpPr>
          <p:nvPr>
            <p:ph type="dt" sz="half" idx="14"/>
          </p:nvPr>
        </p:nvSpPr>
        <p:spPr/>
        <p:txBody>
          <a:bodyPr/>
          <a:lstStyle>
            <a:lvl1pPr>
              <a:defRPr/>
            </a:lvl1pPr>
          </a:lstStyle>
          <a:p>
            <a:pPr>
              <a:defRPr/>
            </a:pPr>
            <a:fld id="{B4A6A92F-80D8-4360-A6F3-52B1C886CFD9}" type="datetime1">
              <a:rPr lang="en-US" smtClean="0"/>
              <a:t>6/17/21</a:t>
            </a:fld>
            <a:endParaRPr lang="en-US" dirty="0"/>
          </a:p>
        </p:txBody>
      </p:sp>
      <p:sp>
        <p:nvSpPr>
          <p:cNvPr id="8" name="Footer Placeholder 4">
            <a:extLst>
              <a:ext uri="{FF2B5EF4-FFF2-40B4-BE49-F238E27FC236}">
                <a16:creationId xmlns:a16="http://schemas.microsoft.com/office/drawing/2014/main" id="{E9EA8A87-C80B-4164-B976-27FD5A4AF8BF}"/>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E614CEE-199E-4847-8DE9-ADB83D4D92E7}"/>
              </a:ext>
            </a:extLst>
          </p:cNvPr>
          <p:cNvSpPr>
            <a:spLocks noGrp="1"/>
          </p:cNvSpPr>
          <p:nvPr>
            <p:ph type="sldNum" sz="quarter" idx="16"/>
          </p:nvPr>
        </p:nvSpPr>
        <p:spPr/>
        <p:txBody>
          <a:bodyPr/>
          <a:lstStyle>
            <a:lvl1pPr>
              <a:defRPr/>
            </a:lvl1pPr>
          </a:lstStyle>
          <a:p>
            <a:pPr>
              <a:defRPr/>
            </a:pPr>
            <a:fld id="{7EB8A829-75DB-40AD-8FFA-7387E57AACE4}" type="slidenum">
              <a:rPr lang="en-US" altLang="en-US"/>
              <a:pPr>
                <a:defRPr/>
              </a:pPr>
              <a:t>‹#›</a:t>
            </a:fld>
            <a:endParaRPr lang="en-US" altLang="en-US" dirty="0"/>
          </a:p>
        </p:txBody>
      </p:sp>
    </p:spTree>
    <p:extLst>
      <p:ext uri="{BB962C8B-B14F-4D97-AF65-F5344CB8AC3E}">
        <p14:creationId xmlns:p14="http://schemas.microsoft.com/office/powerpoint/2010/main" val="3239034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21171" y="2189587"/>
            <a:ext cx="9592103" cy="2941521"/>
          </a:xfrm>
        </p:spPr>
        <p:txBody>
          <a:bodyPr anchor="b">
            <a:normAutofit/>
          </a:bodyPr>
          <a:lstStyle>
            <a:lvl1pPr algn="l">
              <a:defRPr sz="4987" b="0" cap="none"/>
            </a:lvl1pPr>
          </a:lstStyle>
          <a:p>
            <a:r>
              <a:rPr lang="en-US"/>
              <a:t>Click to edit Master title style</a:t>
            </a:r>
            <a:endParaRPr lang="en-US" dirty="0"/>
          </a:p>
        </p:txBody>
      </p:sp>
      <p:sp>
        <p:nvSpPr>
          <p:cNvPr id="3" name="Text Placeholder 2"/>
          <p:cNvSpPr>
            <a:spLocks noGrp="1"/>
          </p:cNvSpPr>
          <p:nvPr>
            <p:ph type="body" idx="1"/>
          </p:nvPr>
        </p:nvSpPr>
        <p:spPr>
          <a:xfrm>
            <a:off x="921171" y="5131108"/>
            <a:ext cx="9592103" cy="1715769"/>
          </a:xfrm>
        </p:spPr>
        <p:txBody>
          <a:bodyPr>
            <a:normAutofit/>
          </a:bodyPr>
          <a:lstStyle>
            <a:lvl1pPr marL="0" indent="0" algn="l">
              <a:buNone/>
              <a:defRPr sz="2040">
                <a:solidFill>
                  <a:schemeClr val="tx1">
                    <a:lumMod val="75000"/>
                    <a:lumOff val="25000"/>
                  </a:schemeClr>
                </a:solidFill>
              </a:defRPr>
            </a:lvl1pPr>
            <a:lvl2pPr marL="518145" indent="0">
              <a:buNone/>
              <a:defRPr sz="2040">
                <a:solidFill>
                  <a:schemeClr val="tx1">
                    <a:tint val="75000"/>
                  </a:schemeClr>
                </a:solidFill>
              </a:defRPr>
            </a:lvl2pPr>
            <a:lvl3pPr marL="1036290" indent="0">
              <a:buNone/>
              <a:defRPr sz="1813">
                <a:solidFill>
                  <a:schemeClr val="tx1">
                    <a:tint val="75000"/>
                  </a:schemeClr>
                </a:solidFill>
              </a:defRPr>
            </a:lvl3pPr>
            <a:lvl4pPr marL="1554434" indent="0">
              <a:buNone/>
              <a:defRPr sz="1587">
                <a:solidFill>
                  <a:schemeClr val="tx1">
                    <a:tint val="75000"/>
                  </a:schemeClr>
                </a:solidFill>
              </a:defRPr>
            </a:lvl4pPr>
            <a:lvl5pPr marL="2072579" indent="0">
              <a:buNone/>
              <a:defRPr sz="1587">
                <a:solidFill>
                  <a:schemeClr val="tx1">
                    <a:tint val="75000"/>
                  </a:schemeClr>
                </a:solidFill>
              </a:defRPr>
            </a:lvl5pPr>
            <a:lvl6pPr marL="2590724" indent="0">
              <a:buNone/>
              <a:defRPr sz="1587">
                <a:solidFill>
                  <a:schemeClr val="tx1">
                    <a:tint val="75000"/>
                  </a:schemeClr>
                </a:solidFill>
              </a:defRPr>
            </a:lvl6pPr>
            <a:lvl7pPr marL="3108869" indent="0">
              <a:buNone/>
              <a:defRPr sz="1587">
                <a:solidFill>
                  <a:schemeClr val="tx1">
                    <a:tint val="75000"/>
                  </a:schemeClr>
                </a:solidFill>
              </a:defRPr>
            </a:lvl7pPr>
            <a:lvl8pPr marL="3627013" indent="0">
              <a:buNone/>
              <a:defRPr sz="1587">
                <a:solidFill>
                  <a:schemeClr val="tx1">
                    <a:tint val="75000"/>
                  </a:schemeClr>
                </a:solidFill>
              </a:defRPr>
            </a:lvl8pPr>
            <a:lvl9pPr marL="4145158" indent="0">
              <a:buNone/>
              <a:defRPr sz="158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7D8D56-C094-412E-9DCA-188A198D5785}"/>
              </a:ext>
            </a:extLst>
          </p:cNvPr>
          <p:cNvSpPr>
            <a:spLocks noGrp="1"/>
          </p:cNvSpPr>
          <p:nvPr>
            <p:ph type="dt" sz="half" idx="10"/>
          </p:nvPr>
        </p:nvSpPr>
        <p:spPr/>
        <p:txBody>
          <a:bodyPr/>
          <a:lstStyle>
            <a:lvl1pPr>
              <a:defRPr/>
            </a:lvl1pPr>
          </a:lstStyle>
          <a:p>
            <a:pPr>
              <a:defRPr/>
            </a:pPr>
            <a:fld id="{1AB195E8-FB79-41FC-A90E-5A08D9471507}" type="datetime1">
              <a:rPr lang="en-US" smtClean="0"/>
              <a:t>6/17/21</a:t>
            </a:fld>
            <a:endParaRPr lang="en-US" dirty="0"/>
          </a:p>
        </p:txBody>
      </p:sp>
      <p:sp>
        <p:nvSpPr>
          <p:cNvPr id="5" name="Footer Placeholder 4">
            <a:extLst>
              <a:ext uri="{FF2B5EF4-FFF2-40B4-BE49-F238E27FC236}">
                <a16:creationId xmlns:a16="http://schemas.microsoft.com/office/drawing/2014/main" id="{72619039-E73E-4E37-A231-5C6E0ED1CB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DEC9C3-E9C4-4D50-BF71-2D5B66042EA0}"/>
              </a:ext>
            </a:extLst>
          </p:cNvPr>
          <p:cNvSpPr>
            <a:spLocks noGrp="1"/>
          </p:cNvSpPr>
          <p:nvPr>
            <p:ph type="sldNum" sz="quarter" idx="12"/>
          </p:nvPr>
        </p:nvSpPr>
        <p:spPr/>
        <p:txBody>
          <a:bodyPr/>
          <a:lstStyle>
            <a:lvl1pPr>
              <a:defRPr/>
            </a:lvl1pPr>
          </a:lstStyle>
          <a:p>
            <a:pPr>
              <a:defRPr/>
            </a:pPr>
            <a:fld id="{868F2DF6-FDB3-457D-81E3-6C1677BD1577}" type="slidenum">
              <a:rPr lang="en-US" altLang="en-US"/>
              <a:pPr>
                <a:defRPr/>
              </a:pPr>
              <a:t>‹#›</a:t>
            </a:fld>
            <a:endParaRPr lang="en-US" altLang="en-US" dirty="0"/>
          </a:p>
        </p:txBody>
      </p:sp>
    </p:spTree>
    <p:extLst>
      <p:ext uri="{BB962C8B-B14F-4D97-AF65-F5344CB8AC3E}">
        <p14:creationId xmlns:p14="http://schemas.microsoft.com/office/powerpoint/2010/main" val="145142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E3ED16-949B-40F2-BB07-A8DC726D8802}"/>
              </a:ext>
            </a:extLst>
          </p:cNvPr>
          <p:cNvSpPr txBox="1">
            <a:spLocks noChangeArrowheads="1"/>
          </p:cNvSpPr>
          <p:nvPr/>
        </p:nvSpPr>
        <p:spPr bwMode="auto">
          <a:xfrm>
            <a:off x="729262" y="895985"/>
            <a:ext cx="690880" cy="662093"/>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9066" dirty="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ABF27E1F-A758-471A-BA72-EF9DD72AF4F1}"/>
              </a:ext>
            </a:extLst>
          </p:cNvPr>
          <p:cNvSpPr txBox="1">
            <a:spLocks noChangeArrowheads="1"/>
          </p:cNvSpPr>
          <p:nvPr/>
        </p:nvSpPr>
        <p:spPr bwMode="auto">
          <a:xfrm>
            <a:off x="10197677" y="3270885"/>
            <a:ext cx="690880" cy="663893"/>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9066" dirty="0">
                <a:solidFill>
                  <a:srgbClr val="9FE0F5"/>
                </a:solidFill>
                <a:latin typeface="Arial" panose="020B0604020202020204" pitchFamily="34" charset="0"/>
              </a:rPr>
              <a:t>”</a:t>
            </a:r>
          </a:p>
        </p:txBody>
      </p:sp>
      <p:sp>
        <p:nvSpPr>
          <p:cNvPr id="2" name="Title 1"/>
          <p:cNvSpPr>
            <a:spLocks noGrp="1"/>
          </p:cNvSpPr>
          <p:nvPr>
            <p:ph type="title"/>
          </p:nvPr>
        </p:nvSpPr>
        <p:spPr>
          <a:xfrm>
            <a:off x="1170937" y="690880"/>
            <a:ext cx="9175742" cy="3425613"/>
          </a:xfrm>
        </p:spPr>
        <p:txBody>
          <a:bodyPr anchor="ctr">
            <a:normAutofit/>
          </a:bodyPr>
          <a:lstStyle>
            <a:lvl1pPr algn="l">
              <a:defRPr sz="498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921169" y="4548294"/>
            <a:ext cx="9592104" cy="582814"/>
          </a:xfrm>
        </p:spPr>
        <p:txBody>
          <a:bodyPr anchor="b">
            <a:noAutofit/>
          </a:bodyPr>
          <a:lstStyle>
            <a:lvl1pPr marL="0" indent="0">
              <a:buFontTx/>
              <a:buNone/>
              <a:defRPr sz="2720">
                <a:solidFill>
                  <a:schemeClr val="tx1">
                    <a:lumMod val="75000"/>
                    <a:lumOff val="25000"/>
                  </a:schemeClr>
                </a:solidFill>
              </a:defRPr>
            </a:lvl1pPr>
            <a:lvl2pPr marL="518145" indent="0">
              <a:buFontTx/>
              <a:buNone/>
              <a:defRPr/>
            </a:lvl2pPr>
            <a:lvl3pPr marL="1036290" indent="0">
              <a:buFontTx/>
              <a:buNone/>
              <a:defRPr/>
            </a:lvl3pPr>
            <a:lvl4pPr marL="1554434" indent="0">
              <a:buFontTx/>
              <a:buNone/>
              <a:defRPr/>
            </a:lvl4pPr>
            <a:lvl5pPr marL="2072579" indent="0">
              <a:buFontTx/>
              <a:buNone/>
              <a:defRPr/>
            </a:lvl5pPr>
          </a:lstStyle>
          <a:p>
            <a:pPr lvl="0"/>
            <a:r>
              <a:rPr lang="en-US"/>
              <a:t>Click to edit Master text styles</a:t>
            </a:r>
          </a:p>
        </p:txBody>
      </p:sp>
      <p:sp>
        <p:nvSpPr>
          <p:cNvPr id="3" name="Text Placeholder 2"/>
          <p:cNvSpPr>
            <a:spLocks noGrp="1"/>
          </p:cNvSpPr>
          <p:nvPr>
            <p:ph type="body" idx="1"/>
          </p:nvPr>
        </p:nvSpPr>
        <p:spPr>
          <a:xfrm>
            <a:off x="921171" y="5131108"/>
            <a:ext cx="9592103" cy="1715769"/>
          </a:xfrm>
        </p:spPr>
        <p:txBody>
          <a:bodyPr>
            <a:normAutofit/>
          </a:bodyPr>
          <a:lstStyle>
            <a:lvl1pPr marL="0" indent="0" algn="l">
              <a:buNone/>
              <a:defRPr sz="2040">
                <a:solidFill>
                  <a:schemeClr val="tx1">
                    <a:lumMod val="50000"/>
                    <a:lumOff val="50000"/>
                  </a:schemeClr>
                </a:solidFill>
              </a:defRPr>
            </a:lvl1pPr>
            <a:lvl2pPr marL="518145" indent="0">
              <a:buNone/>
              <a:defRPr sz="2040">
                <a:solidFill>
                  <a:schemeClr val="tx1">
                    <a:tint val="75000"/>
                  </a:schemeClr>
                </a:solidFill>
              </a:defRPr>
            </a:lvl2pPr>
            <a:lvl3pPr marL="1036290" indent="0">
              <a:buNone/>
              <a:defRPr sz="1813">
                <a:solidFill>
                  <a:schemeClr val="tx1">
                    <a:tint val="75000"/>
                  </a:schemeClr>
                </a:solidFill>
              </a:defRPr>
            </a:lvl3pPr>
            <a:lvl4pPr marL="1554434" indent="0">
              <a:buNone/>
              <a:defRPr sz="1587">
                <a:solidFill>
                  <a:schemeClr val="tx1">
                    <a:tint val="75000"/>
                  </a:schemeClr>
                </a:solidFill>
              </a:defRPr>
            </a:lvl4pPr>
            <a:lvl5pPr marL="2072579" indent="0">
              <a:buNone/>
              <a:defRPr sz="1587">
                <a:solidFill>
                  <a:schemeClr val="tx1">
                    <a:tint val="75000"/>
                  </a:schemeClr>
                </a:solidFill>
              </a:defRPr>
            </a:lvl5pPr>
            <a:lvl6pPr marL="2590724" indent="0">
              <a:buNone/>
              <a:defRPr sz="1587">
                <a:solidFill>
                  <a:schemeClr val="tx1">
                    <a:tint val="75000"/>
                  </a:schemeClr>
                </a:solidFill>
              </a:defRPr>
            </a:lvl6pPr>
            <a:lvl7pPr marL="3108869" indent="0">
              <a:buNone/>
              <a:defRPr sz="1587">
                <a:solidFill>
                  <a:schemeClr val="tx1">
                    <a:tint val="75000"/>
                  </a:schemeClr>
                </a:solidFill>
              </a:defRPr>
            </a:lvl7pPr>
            <a:lvl8pPr marL="3627013" indent="0">
              <a:buNone/>
              <a:defRPr sz="1587">
                <a:solidFill>
                  <a:schemeClr val="tx1">
                    <a:tint val="75000"/>
                  </a:schemeClr>
                </a:solidFill>
              </a:defRPr>
            </a:lvl8pPr>
            <a:lvl9pPr marL="4145158" indent="0">
              <a:buNone/>
              <a:defRPr sz="1587">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209748AE-C661-4A2B-810A-DA55EF7378D6}"/>
              </a:ext>
            </a:extLst>
          </p:cNvPr>
          <p:cNvSpPr>
            <a:spLocks noGrp="1"/>
          </p:cNvSpPr>
          <p:nvPr>
            <p:ph type="dt" sz="half" idx="14"/>
          </p:nvPr>
        </p:nvSpPr>
        <p:spPr/>
        <p:txBody>
          <a:bodyPr/>
          <a:lstStyle>
            <a:lvl1pPr>
              <a:defRPr/>
            </a:lvl1pPr>
          </a:lstStyle>
          <a:p>
            <a:pPr>
              <a:defRPr/>
            </a:pPr>
            <a:fld id="{6EC19F4A-20E8-4CBD-9A61-89A214F1E091}" type="datetime1">
              <a:rPr lang="en-US" smtClean="0"/>
              <a:t>6/17/21</a:t>
            </a:fld>
            <a:endParaRPr lang="en-US" dirty="0"/>
          </a:p>
        </p:txBody>
      </p:sp>
      <p:sp>
        <p:nvSpPr>
          <p:cNvPr id="8" name="Footer Placeholder 4">
            <a:extLst>
              <a:ext uri="{FF2B5EF4-FFF2-40B4-BE49-F238E27FC236}">
                <a16:creationId xmlns:a16="http://schemas.microsoft.com/office/drawing/2014/main" id="{879E661D-2FE7-4C06-BECD-BC5AD9544B85}"/>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F8A176-3BFE-427D-81F5-8196D240C75D}"/>
              </a:ext>
            </a:extLst>
          </p:cNvPr>
          <p:cNvSpPr>
            <a:spLocks noGrp="1"/>
          </p:cNvSpPr>
          <p:nvPr>
            <p:ph type="sldNum" sz="quarter" idx="16"/>
          </p:nvPr>
        </p:nvSpPr>
        <p:spPr/>
        <p:txBody>
          <a:bodyPr/>
          <a:lstStyle>
            <a:lvl1pPr>
              <a:defRPr/>
            </a:lvl1pPr>
          </a:lstStyle>
          <a:p>
            <a:pPr>
              <a:defRPr/>
            </a:pPr>
            <a:fld id="{6D555EDC-346B-47BB-A042-0ECF37F5577B}" type="slidenum">
              <a:rPr lang="en-US" altLang="en-US"/>
              <a:pPr>
                <a:defRPr/>
              </a:pPr>
              <a:t>‹#›</a:t>
            </a:fld>
            <a:endParaRPr lang="en-US" altLang="en-US" dirty="0"/>
          </a:p>
        </p:txBody>
      </p:sp>
    </p:spTree>
    <p:extLst>
      <p:ext uri="{BB962C8B-B14F-4D97-AF65-F5344CB8AC3E}">
        <p14:creationId xmlns:p14="http://schemas.microsoft.com/office/powerpoint/2010/main" val="118851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30616" y="690880"/>
            <a:ext cx="9582658" cy="3425613"/>
          </a:xfrm>
        </p:spPr>
        <p:txBody>
          <a:bodyPr anchor="ctr">
            <a:normAutofit/>
          </a:bodyPr>
          <a:lstStyle>
            <a:lvl1pPr algn="l">
              <a:defRPr sz="498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921169" y="4548294"/>
            <a:ext cx="9592104" cy="582814"/>
          </a:xfrm>
        </p:spPr>
        <p:txBody>
          <a:bodyPr anchor="b">
            <a:noAutofit/>
          </a:bodyPr>
          <a:lstStyle>
            <a:lvl1pPr marL="0" indent="0">
              <a:buFontTx/>
              <a:buNone/>
              <a:defRPr sz="2720">
                <a:solidFill>
                  <a:schemeClr val="accent1"/>
                </a:solidFill>
              </a:defRPr>
            </a:lvl1pPr>
            <a:lvl2pPr marL="518145" indent="0">
              <a:buFontTx/>
              <a:buNone/>
              <a:defRPr/>
            </a:lvl2pPr>
            <a:lvl3pPr marL="1036290" indent="0">
              <a:buFontTx/>
              <a:buNone/>
              <a:defRPr/>
            </a:lvl3pPr>
            <a:lvl4pPr marL="1554434" indent="0">
              <a:buFontTx/>
              <a:buNone/>
              <a:defRPr/>
            </a:lvl4pPr>
            <a:lvl5pPr marL="2072579" indent="0">
              <a:buFontTx/>
              <a:buNone/>
              <a:defRPr/>
            </a:lvl5pPr>
          </a:lstStyle>
          <a:p>
            <a:pPr lvl="0"/>
            <a:r>
              <a:rPr lang="en-US"/>
              <a:t>Click to edit Master text styles</a:t>
            </a:r>
          </a:p>
        </p:txBody>
      </p:sp>
      <p:sp>
        <p:nvSpPr>
          <p:cNvPr id="3" name="Text Placeholder 2"/>
          <p:cNvSpPr>
            <a:spLocks noGrp="1"/>
          </p:cNvSpPr>
          <p:nvPr>
            <p:ph type="body" idx="1"/>
          </p:nvPr>
        </p:nvSpPr>
        <p:spPr>
          <a:xfrm>
            <a:off x="921171" y="5131108"/>
            <a:ext cx="9592103" cy="1715769"/>
          </a:xfrm>
        </p:spPr>
        <p:txBody>
          <a:bodyPr>
            <a:normAutofit/>
          </a:bodyPr>
          <a:lstStyle>
            <a:lvl1pPr marL="0" indent="0" algn="l">
              <a:buNone/>
              <a:defRPr sz="2040">
                <a:solidFill>
                  <a:schemeClr val="tx1">
                    <a:lumMod val="50000"/>
                    <a:lumOff val="50000"/>
                  </a:schemeClr>
                </a:solidFill>
              </a:defRPr>
            </a:lvl1pPr>
            <a:lvl2pPr marL="518145" indent="0">
              <a:buNone/>
              <a:defRPr sz="2040">
                <a:solidFill>
                  <a:schemeClr val="tx1">
                    <a:tint val="75000"/>
                  </a:schemeClr>
                </a:solidFill>
              </a:defRPr>
            </a:lvl2pPr>
            <a:lvl3pPr marL="1036290" indent="0">
              <a:buNone/>
              <a:defRPr sz="1813">
                <a:solidFill>
                  <a:schemeClr val="tx1">
                    <a:tint val="75000"/>
                  </a:schemeClr>
                </a:solidFill>
              </a:defRPr>
            </a:lvl3pPr>
            <a:lvl4pPr marL="1554434" indent="0">
              <a:buNone/>
              <a:defRPr sz="1587">
                <a:solidFill>
                  <a:schemeClr val="tx1">
                    <a:tint val="75000"/>
                  </a:schemeClr>
                </a:solidFill>
              </a:defRPr>
            </a:lvl4pPr>
            <a:lvl5pPr marL="2072579" indent="0">
              <a:buNone/>
              <a:defRPr sz="1587">
                <a:solidFill>
                  <a:schemeClr val="tx1">
                    <a:tint val="75000"/>
                  </a:schemeClr>
                </a:solidFill>
              </a:defRPr>
            </a:lvl5pPr>
            <a:lvl6pPr marL="2590724" indent="0">
              <a:buNone/>
              <a:defRPr sz="1587">
                <a:solidFill>
                  <a:schemeClr val="tx1">
                    <a:tint val="75000"/>
                  </a:schemeClr>
                </a:solidFill>
              </a:defRPr>
            </a:lvl6pPr>
            <a:lvl7pPr marL="3108869" indent="0">
              <a:buNone/>
              <a:defRPr sz="1587">
                <a:solidFill>
                  <a:schemeClr val="tx1">
                    <a:tint val="75000"/>
                  </a:schemeClr>
                </a:solidFill>
              </a:defRPr>
            </a:lvl7pPr>
            <a:lvl8pPr marL="3627013" indent="0">
              <a:buNone/>
              <a:defRPr sz="1587">
                <a:solidFill>
                  <a:schemeClr val="tx1">
                    <a:tint val="75000"/>
                  </a:schemeClr>
                </a:solidFill>
              </a:defRPr>
            </a:lvl8pPr>
            <a:lvl9pPr marL="4145158" indent="0">
              <a:buNone/>
              <a:defRPr sz="1587">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E80E551C-A081-4AF8-BD77-415C5A279C16}"/>
              </a:ext>
            </a:extLst>
          </p:cNvPr>
          <p:cNvSpPr>
            <a:spLocks noGrp="1"/>
          </p:cNvSpPr>
          <p:nvPr>
            <p:ph type="dt" sz="half" idx="14"/>
          </p:nvPr>
        </p:nvSpPr>
        <p:spPr/>
        <p:txBody>
          <a:bodyPr/>
          <a:lstStyle>
            <a:lvl1pPr>
              <a:defRPr/>
            </a:lvl1pPr>
          </a:lstStyle>
          <a:p>
            <a:pPr>
              <a:defRPr/>
            </a:pPr>
            <a:fld id="{A1200796-2BF1-4AA7-91AF-0271B5B7B778}" type="datetime1">
              <a:rPr lang="en-US" smtClean="0"/>
              <a:t>6/17/21</a:t>
            </a:fld>
            <a:endParaRPr lang="en-US" dirty="0"/>
          </a:p>
        </p:txBody>
      </p:sp>
      <p:sp>
        <p:nvSpPr>
          <p:cNvPr id="6" name="Footer Placeholder 4">
            <a:extLst>
              <a:ext uri="{FF2B5EF4-FFF2-40B4-BE49-F238E27FC236}">
                <a16:creationId xmlns:a16="http://schemas.microsoft.com/office/drawing/2014/main" id="{76B44585-F9DC-40CC-8E22-7C5E734C5899}"/>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3CAD70-8399-4568-8912-1EF7A39C2C24}"/>
              </a:ext>
            </a:extLst>
          </p:cNvPr>
          <p:cNvSpPr>
            <a:spLocks noGrp="1"/>
          </p:cNvSpPr>
          <p:nvPr>
            <p:ph type="sldNum" sz="quarter" idx="16"/>
          </p:nvPr>
        </p:nvSpPr>
        <p:spPr/>
        <p:txBody>
          <a:bodyPr/>
          <a:lstStyle>
            <a:lvl1pPr>
              <a:defRPr/>
            </a:lvl1pPr>
          </a:lstStyle>
          <a:p>
            <a:pPr>
              <a:defRPr/>
            </a:pPr>
            <a:fld id="{25DD0B15-6E89-426C-BDE7-2C90582583D9}" type="slidenum">
              <a:rPr lang="en-US" altLang="en-US"/>
              <a:pPr>
                <a:defRPr/>
              </a:pPr>
              <a:t>‹#›</a:t>
            </a:fld>
            <a:endParaRPr lang="en-US" altLang="en-US" dirty="0"/>
          </a:p>
        </p:txBody>
      </p:sp>
    </p:spTree>
    <p:extLst>
      <p:ext uri="{BB962C8B-B14F-4D97-AF65-F5344CB8AC3E}">
        <p14:creationId xmlns:p14="http://schemas.microsoft.com/office/powerpoint/2010/main" val="1750461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E691DA-6969-463B-B1F0-428A16BE6D41}"/>
              </a:ext>
            </a:extLst>
          </p:cNvPr>
          <p:cNvSpPr>
            <a:spLocks noGrp="1"/>
          </p:cNvSpPr>
          <p:nvPr>
            <p:ph type="dt" sz="half" idx="10"/>
          </p:nvPr>
        </p:nvSpPr>
        <p:spPr/>
        <p:txBody>
          <a:bodyPr/>
          <a:lstStyle>
            <a:lvl1pPr>
              <a:defRPr/>
            </a:lvl1pPr>
          </a:lstStyle>
          <a:p>
            <a:pPr>
              <a:defRPr/>
            </a:pPr>
            <a:fld id="{7F9FBA8E-AB3A-4BA5-B767-6635B3EAA769}" type="datetime1">
              <a:rPr lang="en-US" smtClean="0"/>
              <a:t>6/17/21</a:t>
            </a:fld>
            <a:endParaRPr lang="en-US" dirty="0"/>
          </a:p>
        </p:txBody>
      </p:sp>
      <p:sp>
        <p:nvSpPr>
          <p:cNvPr id="5" name="Footer Placeholder 4">
            <a:extLst>
              <a:ext uri="{FF2B5EF4-FFF2-40B4-BE49-F238E27FC236}">
                <a16:creationId xmlns:a16="http://schemas.microsoft.com/office/drawing/2014/main" id="{3B48B5E4-F869-4A63-9B1A-870C8AAC27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F3FB04-ADBC-4D36-B7A7-5FF68D20B829}"/>
              </a:ext>
            </a:extLst>
          </p:cNvPr>
          <p:cNvSpPr>
            <a:spLocks noGrp="1"/>
          </p:cNvSpPr>
          <p:nvPr>
            <p:ph type="sldNum" sz="quarter" idx="12"/>
          </p:nvPr>
        </p:nvSpPr>
        <p:spPr/>
        <p:txBody>
          <a:bodyPr/>
          <a:lstStyle>
            <a:lvl1pPr>
              <a:defRPr/>
            </a:lvl1pPr>
          </a:lstStyle>
          <a:p>
            <a:pPr>
              <a:defRPr/>
            </a:pPr>
            <a:fld id="{12767D30-DA0D-435D-8692-D6F102160DE1}" type="slidenum">
              <a:rPr lang="en-US" altLang="en-US"/>
              <a:pPr>
                <a:defRPr/>
              </a:pPr>
              <a:t>‹#›</a:t>
            </a:fld>
            <a:endParaRPr lang="en-US" altLang="en-US" dirty="0"/>
          </a:p>
        </p:txBody>
      </p:sp>
    </p:spTree>
    <p:extLst>
      <p:ext uri="{BB962C8B-B14F-4D97-AF65-F5344CB8AC3E}">
        <p14:creationId xmlns:p14="http://schemas.microsoft.com/office/powerpoint/2010/main" val="361706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2382" y="690881"/>
            <a:ext cx="1479094" cy="5951644"/>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921172" y="690881"/>
            <a:ext cx="7850262" cy="5951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327FFE-8D40-47B1-B31C-BFE19B983973}"/>
              </a:ext>
            </a:extLst>
          </p:cNvPr>
          <p:cNvSpPr>
            <a:spLocks noGrp="1"/>
          </p:cNvSpPr>
          <p:nvPr>
            <p:ph type="dt" sz="half" idx="10"/>
          </p:nvPr>
        </p:nvSpPr>
        <p:spPr/>
        <p:txBody>
          <a:bodyPr/>
          <a:lstStyle>
            <a:lvl1pPr>
              <a:defRPr/>
            </a:lvl1pPr>
          </a:lstStyle>
          <a:p>
            <a:pPr>
              <a:defRPr/>
            </a:pPr>
            <a:fld id="{F0593416-B38B-4E83-9F40-F24D1C924CCF}" type="datetime1">
              <a:rPr lang="en-US" smtClean="0"/>
              <a:t>6/17/21</a:t>
            </a:fld>
            <a:endParaRPr lang="en-US" dirty="0"/>
          </a:p>
        </p:txBody>
      </p:sp>
      <p:sp>
        <p:nvSpPr>
          <p:cNvPr id="5" name="Footer Placeholder 4">
            <a:extLst>
              <a:ext uri="{FF2B5EF4-FFF2-40B4-BE49-F238E27FC236}">
                <a16:creationId xmlns:a16="http://schemas.microsoft.com/office/drawing/2014/main" id="{6A09423D-EB70-4F30-8A37-BA9A9766EE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4BA671-05FB-46F9-A192-26AB0059370B}"/>
              </a:ext>
            </a:extLst>
          </p:cNvPr>
          <p:cNvSpPr>
            <a:spLocks noGrp="1"/>
          </p:cNvSpPr>
          <p:nvPr>
            <p:ph type="sldNum" sz="quarter" idx="12"/>
          </p:nvPr>
        </p:nvSpPr>
        <p:spPr/>
        <p:txBody>
          <a:bodyPr/>
          <a:lstStyle>
            <a:lvl1pPr>
              <a:defRPr/>
            </a:lvl1pPr>
          </a:lstStyle>
          <a:p>
            <a:pPr>
              <a:defRPr/>
            </a:pPr>
            <a:fld id="{9C3FBD38-F54B-40F3-B81E-3CA52B3C6DFF}" type="slidenum">
              <a:rPr lang="en-US" altLang="en-US"/>
              <a:pPr>
                <a:defRPr/>
              </a:pPr>
              <a:t>‹#›</a:t>
            </a:fld>
            <a:endParaRPr lang="en-US" altLang="en-US" dirty="0"/>
          </a:p>
        </p:txBody>
      </p:sp>
    </p:spTree>
    <p:extLst>
      <p:ext uri="{BB962C8B-B14F-4D97-AF65-F5344CB8AC3E}">
        <p14:creationId xmlns:p14="http://schemas.microsoft.com/office/powerpoint/2010/main" val="396950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2962427"/>
            <a:ext cx="11744960" cy="1015534"/>
          </a:xfrm>
        </p:spPr>
        <p:txBody>
          <a:bodyPr anchor="b"/>
          <a:lstStyle>
            <a:lvl1pPr algn="ctr">
              <a:defRPr sz="6599"/>
            </a:lvl1pPr>
          </a:lstStyle>
          <a:p>
            <a:r>
              <a:rPr lang="en-US"/>
              <a:t>Click to edit Master title style</a:t>
            </a:r>
            <a:endParaRPr lang="en-US" dirty="0"/>
          </a:p>
        </p:txBody>
      </p:sp>
      <p:sp>
        <p:nvSpPr>
          <p:cNvPr id="3" name="Subtitle 2"/>
          <p:cNvSpPr>
            <a:spLocks noGrp="1"/>
          </p:cNvSpPr>
          <p:nvPr>
            <p:ph type="subTitle" idx="1"/>
          </p:nvPr>
        </p:nvSpPr>
        <p:spPr>
          <a:xfrm>
            <a:off x="1727200" y="4082312"/>
            <a:ext cx="10363200" cy="406265"/>
          </a:xfrm>
        </p:spPr>
        <p:txBody>
          <a:bodyPr/>
          <a:lstStyle>
            <a:lvl1pPr marL="0" indent="0" algn="ctr">
              <a:buNone/>
              <a:defRPr sz="2640"/>
            </a:lvl1pPr>
            <a:lvl2pPr marL="502878" indent="0" algn="ctr">
              <a:buNone/>
              <a:defRPr sz="2200"/>
            </a:lvl2pPr>
            <a:lvl3pPr marL="1005755" indent="0" algn="ctr">
              <a:buNone/>
              <a:defRPr sz="1980"/>
            </a:lvl3pPr>
            <a:lvl4pPr marL="1508634" indent="0" algn="ctr">
              <a:buNone/>
              <a:defRPr sz="1760"/>
            </a:lvl4pPr>
            <a:lvl5pPr marL="2011512" indent="0" algn="ctr">
              <a:buNone/>
              <a:defRPr sz="1760"/>
            </a:lvl5pPr>
            <a:lvl6pPr marL="2514389" indent="0" algn="ctr">
              <a:buNone/>
              <a:defRPr sz="1760"/>
            </a:lvl6pPr>
            <a:lvl7pPr marL="3017267" indent="0" algn="ctr">
              <a:buNone/>
              <a:defRPr sz="1760"/>
            </a:lvl7pPr>
            <a:lvl8pPr marL="3520145" indent="0" algn="ctr">
              <a:buNone/>
              <a:defRPr sz="1760"/>
            </a:lvl8pPr>
            <a:lvl9pPr marL="4023023"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a:xfrm>
            <a:off x="690880" y="7228335"/>
            <a:ext cx="3178048" cy="276999"/>
          </a:xfrm>
        </p:spPr>
        <p:txBody>
          <a:bodyPr/>
          <a:lstStyle/>
          <a:p>
            <a:fld id="{D01DA320-37AE-3A42-949A-311508545F11}" type="datetimeFigureOut">
              <a:rPr lang="en-US" smtClean="0"/>
              <a:t>6/17/21</a:t>
            </a:fld>
            <a:endParaRPr lang="en-US"/>
          </a:p>
        </p:txBody>
      </p:sp>
      <p:sp>
        <p:nvSpPr>
          <p:cNvPr id="5" name="Footer Placeholder 4"/>
          <p:cNvSpPr>
            <a:spLocks noGrp="1"/>
          </p:cNvSpPr>
          <p:nvPr>
            <p:ph type="ftr" sz="quarter" idx="11"/>
          </p:nvPr>
        </p:nvSpPr>
        <p:spPr>
          <a:xfrm>
            <a:off x="4697984" y="7228335"/>
            <a:ext cx="4421632" cy="276999"/>
          </a:xfrm>
        </p:spPr>
        <p:txBody>
          <a:bodyPr/>
          <a:lstStyle/>
          <a:p>
            <a:endParaRPr lang="en-US"/>
          </a:p>
        </p:txBody>
      </p:sp>
      <p:sp>
        <p:nvSpPr>
          <p:cNvPr id="6" name="Slide Number Placeholder 5"/>
          <p:cNvSpPr>
            <a:spLocks noGrp="1"/>
          </p:cNvSpPr>
          <p:nvPr>
            <p:ph type="sldNum" sz="quarter" idx="12"/>
          </p:nvPr>
        </p:nvSpPr>
        <p:spPr>
          <a:xfrm>
            <a:off x="9948672" y="7228335"/>
            <a:ext cx="3178048" cy="276999"/>
          </a:xfrm>
        </p:spPr>
        <p:txBody>
          <a:bodyPr/>
          <a:lstStyle/>
          <a:p>
            <a:fld id="{39E62849-2AB4-9F4F-99F4-1BD3BA5C45F9}" type="slidenum">
              <a:rPr lang="en-US" smtClean="0"/>
              <a:t>‹#›</a:t>
            </a:fld>
            <a:endParaRPr lang="en-US"/>
          </a:p>
        </p:txBody>
      </p:sp>
    </p:spTree>
    <p:extLst>
      <p:ext uri="{BB962C8B-B14F-4D97-AF65-F5344CB8AC3E}">
        <p14:creationId xmlns:p14="http://schemas.microsoft.com/office/powerpoint/2010/main" val="16712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sp>
        <p:nvSpPr>
          <p:cNvPr id="16" name="Google Shape;16;p35"/>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5"/>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6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30312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122-478B-5D4C-AB26-12C56CECBC1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DB560B5-B0B1-534E-A5B9-CE23D6382BAC}"/>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3AF1204-D253-8642-8DFC-AA872FF5C6A4}"/>
              </a:ext>
            </a:extLst>
          </p:cNvPr>
          <p:cNvSpPr>
            <a:spLocks noGrp="1"/>
          </p:cNvSpPr>
          <p:nvPr>
            <p:ph type="dt" sz="half" idx="11"/>
          </p:nvPr>
        </p:nvSpPr>
        <p:spPr/>
        <p:txBody>
          <a:bodyPr/>
          <a:lstStyle/>
          <a:p>
            <a:fld id="{1D8BD707-D9CF-40AE-B4C6-C98DA3205C09}" type="datetimeFigureOut">
              <a:rPr lang="en-US" smtClean="0"/>
              <a:t>6/17/21</a:t>
            </a:fld>
            <a:endParaRPr lang="en-US"/>
          </a:p>
        </p:txBody>
      </p:sp>
      <p:sp>
        <p:nvSpPr>
          <p:cNvPr id="5" name="Slide Number Placeholder 4">
            <a:extLst>
              <a:ext uri="{FF2B5EF4-FFF2-40B4-BE49-F238E27FC236}">
                <a16:creationId xmlns:a16="http://schemas.microsoft.com/office/drawing/2014/main" id="{FF99C81D-7821-214E-99EB-961CD33F400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6679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8156-D8BE-A647-A4F6-D17106FDBED4}"/>
              </a:ext>
            </a:extLst>
          </p:cNvPr>
          <p:cNvSpPr>
            <a:spLocks noGrp="1"/>
          </p:cNvSpPr>
          <p:nvPr>
            <p:ph type="title"/>
          </p:nvPr>
        </p:nvSpPr>
        <p:spPr/>
        <p:txBody>
          <a:bodyPr/>
          <a:lstStyle>
            <a:lvl1pPr>
              <a:defRPr b="0" i="0">
                <a:solidFill>
                  <a:srgbClr val="78D3F1"/>
                </a:solidFill>
                <a:latin typeface="Trebuchet MS" panose="020B070302020209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C24EAD9-D872-AC4D-9E98-4898F58B7F9B}"/>
              </a:ext>
            </a:extLst>
          </p:cNvPr>
          <p:cNvSpPr>
            <a:spLocks noGrp="1"/>
          </p:cNvSpPr>
          <p:nvPr>
            <p:ph type="dt" sz="half" idx="10"/>
          </p:nvPr>
        </p:nvSpPr>
        <p:spPr>
          <a:xfrm>
            <a:off x="7959727" y="7083504"/>
            <a:ext cx="3109913" cy="414338"/>
          </a:xfrm>
          <a:prstGeom prst="rect">
            <a:avLst/>
          </a:prstGeom>
        </p:spPr>
        <p:txBody>
          <a:bodyPr/>
          <a:lstStyle/>
          <a:p>
            <a:fld id="{54CAE625-9D1C-0A44-9CD8-6DCD3B25A801}" type="datetimeFigureOut">
              <a:rPr lang="en-US" smtClean="0"/>
              <a:t>6/17/21</a:t>
            </a:fld>
            <a:endParaRPr lang="en-US"/>
          </a:p>
        </p:txBody>
      </p:sp>
      <p:sp>
        <p:nvSpPr>
          <p:cNvPr id="5" name="Footer Placeholder 4">
            <a:extLst>
              <a:ext uri="{FF2B5EF4-FFF2-40B4-BE49-F238E27FC236}">
                <a16:creationId xmlns:a16="http://schemas.microsoft.com/office/drawing/2014/main" id="{3E50CC88-42A3-724C-8299-2A3C32F6FAAF}"/>
              </a:ext>
            </a:extLst>
          </p:cNvPr>
          <p:cNvSpPr>
            <a:spLocks noGrp="1"/>
          </p:cNvSpPr>
          <p:nvPr>
            <p:ph type="ftr" sz="quarter" idx="11"/>
          </p:nvPr>
        </p:nvSpPr>
        <p:spPr>
          <a:xfrm>
            <a:off x="1193800" y="7083504"/>
            <a:ext cx="6765927" cy="414338"/>
          </a:xfrm>
        </p:spPr>
        <p:txBody>
          <a:bodyPr/>
          <a:lstStyle/>
          <a:p>
            <a:endParaRPr lang="en-US" dirty="0"/>
          </a:p>
        </p:txBody>
      </p:sp>
      <p:sp>
        <p:nvSpPr>
          <p:cNvPr id="6" name="Slide Number Placeholder 5">
            <a:extLst>
              <a:ext uri="{FF2B5EF4-FFF2-40B4-BE49-F238E27FC236}">
                <a16:creationId xmlns:a16="http://schemas.microsoft.com/office/drawing/2014/main" id="{959C96AA-60C7-EE4B-AA89-6D9F02D6CB9D}"/>
              </a:ext>
            </a:extLst>
          </p:cNvPr>
          <p:cNvSpPr>
            <a:spLocks noGrp="1"/>
          </p:cNvSpPr>
          <p:nvPr>
            <p:ph type="sldNum" sz="quarter" idx="12"/>
          </p:nvPr>
        </p:nvSpPr>
        <p:spPr>
          <a:xfrm>
            <a:off x="11480800" y="7083504"/>
            <a:ext cx="1415620" cy="414338"/>
          </a:xfrm>
          <a:prstGeom prst="rect">
            <a:avLst/>
          </a:prstGeom>
        </p:spPr>
        <p:txBody>
          <a:bodyPr/>
          <a:lstStyle/>
          <a:p>
            <a:fld id="{83F8447D-85DC-EC46-ABC0-C56FC95C9AB5}" type="slidenum">
              <a:rPr lang="en-US" smtClean="0"/>
              <a:t>‹#›</a:t>
            </a:fld>
            <a:endParaRPr lang="en-US"/>
          </a:p>
        </p:txBody>
      </p:sp>
      <p:sp>
        <p:nvSpPr>
          <p:cNvPr id="12" name="Content Placeholder 11">
            <a:extLst>
              <a:ext uri="{FF2B5EF4-FFF2-40B4-BE49-F238E27FC236}">
                <a16:creationId xmlns:a16="http://schemas.microsoft.com/office/drawing/2014/main" id="{46BD4AC4-7CC0-BF4B-8639-8C4DDD8CA5CC}"/>
              </a:ext>
            </a:extLst>
          </p:cNvPr>
          <p:cNvSpPr>
            <a:spLocks noGrp="1"/>
          </p:cNvSpPr>
          <p:nvPr>
            <p:ph sz="quarter" idx="13"/>
          </p:nvPr>
        </p:nvSpPr>
        <p:spPr>
          <a:xfrm>
            <a:off x="949325" y="2362200"/>
            <a:ext cx="11918950" cy="3962400"/>
          </a:xfrm>
        </p:spPr>
        <p:txBody>
          <a:bodyPr/>
          <a:lstStyle>
            <a:lvl1pPr marL="347472" indent="-347472" algn="l" rtl="0" eaLnBrk="0" fontAlgn="base" hangingPunct="0">
              <a:spcBef>
                <a:spcPts val="1000"/>
              </a:spcBef>
              <a:spcAft>
                <a:spcPts val="0"/>
              </a:spcAft>
              <a:buClr>
                <a:srgbClr val="00B0F0"/>
              </a:buClr>
              <a:buSzPct val="80000"/>
              <a:buFont typeface="Wingdings 3" pitchFamily="2" charset="2"/>
              <a:buChar char="u"/>
              <a:defRPr/>
            </a:lvl1pPr>
          </a:lstStyle>
          <a:p>
            <a:pPr lvl="0"/>
            <a:r>
              <a:rPr lang="en-US" dirty="0"/>
              <a:t>Click to edit Master text styles</a:t>
            </a:r>
          </a:p>
          <a:p>
            <a:pPr marL="740664" indent="-283464" algn="l" rtl="0" eaLnBrk="0" fontAlgn="base" hangingPunct="0">
              <a:spcBef>
                <a:spcPts val="1000"/>
              </a:spcBef>
              <a:spcAft>
                <a:spcPts val="0"/>
              </a:spcAft>
            </a:pPr>
            <a:r>
              <a:rPr lang="en-US" sz="2000" kern="1200" dirty="0">
                <a:solidFill>
                  <a:srgbClr val="404040"/>
                </a:solidFill>
                <a:effectLst/>
                <a:latin typeface="Trebuchet MS" panose="020B0703020202090204" pitchFamily="34" charset="0"/>
                <a:ea typeface="+mn-ea"/>
                <a:cs typeface="+mn-cs"/>
              </a:rPr>
              <a:t>Second level</a:t>
            </a:r>
            <a:endParaRPr lang="en-US" dirty="0">
              <a:effectLst/>
            </a:endParaRPr>
          </a:p>
          <a:p>
            <a:pPr marL="1143000" indent="-228600" algn="l" rtl="0" eaLnBrk="0" fontAlgn="base" hangingPunct="0">
              <a:spcBef>
                <a:spcPts val="1000"/>
              </a:spcBef>
              <a:spcAft>
                <a:spcPts val="0"/>
              </a:spcAft>
            </a:pPr>
            <a:r>
              <a:rPr lang="en-US" sz="1800" kern="1200" dirty="0">
                <a:solidFill>
                  <a:srgbClr val="404040"/>
                </a:solidFill>
                <a:effectLst/>
                <a:latin typeface="Trebuchet MS" panose="020B0703020202090204" pitchFamily="34" charset="0"/>
                <a:ea typeface="+mn-ea"/>
                <a:cs typeface="+mn-cs"/>
              </a:rPr>
              <a:t>Third level</a:t>
            </a:r>
            <a:endParaRPr lang="en-US" dirty="0">
              <a:effectLst/>
            </a:endParaRPr>
          </a:p>
          <a:p>
            <a:pPr marL="16002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Fourth level</a:t>
            </a:r>
            <a:endParaRPr lang="en-US" dirty="0">
              <a:effectLst/>
            </a:endParaRPr>
          </a:p>
          <a:p>
            <a:pPr marL="2057400" indent="-228600" algn="l" rtl="0" eaLnBrk="0" fontAlgn="base" hangingPunct="0">
              <a:spcBef>
                <a:spcPts val="1000"/>
              </a:spcBef>
              <a:spcAft>
                <a:spcPts val="0"/>
              </a:spcAft>
            </a:pPr>
            <a:r>
              <a:rPr lang="en-US" sz="1600" kern="1200" dirty="0">
                <a:solidFill>
                  <a:srgbClr val="404040"/>
                </a:solidFill>
                <a:effectLst/>
                <a:latin typeface="Trebuchet MS" panose="020B0703020202090204" pitchFamily="34" charset="0"/>
                <a:ea typeface="+mn-ea"/>
                <a:cs typeface="+mn-cs"/>
              </a:rPr>
              <a:t>Fifth level</a:t>
            </a:r>
            <a:endParaRPr lang="en-US" dirty="0">
              <a:effectLst/>
            </a:endParaRPr>
          </a:p>
        </p:txBody>
      </p:sp>
    </p:spTree>
    <p:extLst>
      <p:ext uri="{BB962C8B-B14F-4D97-AF65-F5344CB8AC3E}">
        <p14:creationId xmlns:p14="http://schemas.microsoft.com/office/powerpoint/2010/main" val="285049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99301" y="2041653"/>
            <a:ext cx="3726565" cy="307777"/>
          </a:xfrm>
          <a:prstGeom prst="rect">
            <a:avLst/>
          </a:prstGeom>
        </p:spPr>
        <p:txBody>
          <a:bodyPr wrap="square" lIns="0" tIns="0" rIns="0" bIns="0">
            <a:spAutoFit/>
          </a:bodyPr>
          <a:lstStyle>
            <a:lvl1pPr>
              <a:defRPr sz="2000" b="0" i="0">
                <a:solidFill>
                  <a:schemeClr val="bg1"/>
                </a:solidFill>
                <a:latin typeface="Arial Unicode MS"/>
                <a:cs typeface="Arial Unicode MS"/>
              </a:defRPr>
            </a:lvl1pPr>
          </a:lstStyle>
          <a:p>
            <a:endParaRPr/>
          </a:p>
        </p:txBody>
      </p:sp>
      <p:sp>
        <p:nvSpPr>
          <p:cNvPr id="3" name="Holder 3"/>
          <p:cNvSpPr>
            <a:spLocks noGrp="1"/>
          </p:cNvSpPr>
          <p:nvPr>
            <p:ph type="body" idx="1"/>
          </p:nvPr>
        </p:nvSpPr>
        <p:spPr>
          <a:xfrm>
            <a:off x="788321" y="2333472"/>
            <a:ext cx="12240960" cy="353943"/>
          </a:xfrm>
          <a:prstGeom prst="rect">
            <a:avLst/>
          </a:prstGeom>
        </p:spPr>
        <p:txBody>
          <a:bodyPr wrap="square" lIns="0" tIns="0" rIns="0" bIns="0">
            <a:spAutoFit/>
          </a:bodyPr>
          <a:lstStyle>
            <a:lvl1pPr>
              <a:defRPr sz="2300" b="1" i="0">
                <a:solidFill>
                  <a:srgbClr val="1A527F"/>
                </a:solidFill>
                <a:latin typeface="Helvetica"/>
                <a:cs typeface="Helvetica"/>
              </a:defRPr>
            </a:lvl1pPr>
          </a:lstStyle>
          <a:p>
            <a:endParaRPr/>
          </a:p>
        </p:txBody>
      </p:sp>
      <p:sp>
        <p:nvSpPr>
          <p:cNvPr id="4" name="Holder 4"/>
          <p:cNvSpPr>
            <a:spLocks noGrp="1"/>
          </p:cNvSpPr>
          <p:nvPr>
            <p:ph type="ftr" sz="quarter" idx="5"/>
          </p:nvPr>
        </p:nvSpPr>
        <p:spPr>
          <a:xfrm>
            <a:off x="4697984" y="7228334"/>
            <a:ext cx="442163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90880" y="7228334"/>
            <a:ext cx="317804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6/17/21</a:t>
            </a:fld>
            <a:endParaRPr lang="en-US"/>
          </a:p>
        </p:txBody>
      </p:sp>
      <p:sp>
        <p:nvSpPr>
          <p:cNvPr id="6" name="Holder 6"/>
          <p:cNvSpPr>
            <a:spLocks noGrp="1"/>
          </p:cNvSpPr>
          <p:nvPr>
            <p:ph type="sldNum" sz="quarter" idx="7"/>
          </p:nvPr>
        </p:nvSpPr>
        <p:spPr>
          <a:xfrm>
            <a:off x="9948672" y="7228334"/>
            <a:ext cx="317804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Lst>
  <p:txStyles>
    <p:titleStyle>
      <a:lvl1pPr>
        <a:defRPr>
          <a:latin typeface="+mj-lt"/>
          <a:ea typeface="+mj-ea"/>
          <a:cs typeface="+mj-cs"/>
        </a:defRPr>
      </a:lvl1pPr>
    </p:titleStyle>
    <p:body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bodyStyle>
    <p:other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5E65D513-E966-4ABB-8D04-691BB88DA0A4}"/>
              </a:ext>
            </a:extLst>
          </p:cNvPr>
          <p:cNvGrpSpPr>
            <a:grpSpLocks/>
          </p:cNvGrpSpPr>
          <p:nvPr/>
        </p:nvGrpSpPr>
        <p:grpSpPr bwMode="auto">
          <a:xfrm>
            <a:off x="-11995" y="-8997"/>
            <a:ext cx="13858382" cy="7790393"/>
            <a:chOff x="-8467" y="-8468"/>
            <a:chExt cx="9171317" cy="6874935"/>
          </a:xfrm>
        </p:grpSpPr>
        <p:sp>
          <p:nvSpPr>
            <p:cNvPr id="7" name="Freeform 6">
              <a:extLst>
                <a:ext uri="{FF2B5EF4-FFF2-40B4-BE49-F238E27FC236}">
                  <a16:creationId xmlns:a16="http://schemas.microsoft.com/office/drawing/2014/main" id="{146BA395-EF1E-4542-BAA1-A9B7B10D8BB8}"/>
                </a:ext>
              </a:extLst>
            </p:cNvPr>
            <p:cNvSpPr/>
            <p:nvPr/>
          </p:nvSpPr>
          <p:spPr>
            <a:xfrm>
              <a:off x="-8467" y="4013290"/>
              <a:ext cx="457217"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923C9449-A233-4076-9C04-4DEF004C58E2}"/>
                </a:ext>
              </a:extLst>
            </p:cNvPr>
            <p:cNvCxnSpPr/>
            <p:nvPr/>
          </p:nvCxnSpPr>
          <p:spPr>
            <a:xfrm flipV="1">
              <a:off x="5130455"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9FFD866-4B7E-4123-968C-F6925D48B83B}"/>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DD532197-3B8E-4C00-835B-FCE2946A96F3}"/>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6974AAFE-2DE4-409F-99CA-4A197CD57E89}"/>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5504AF28-95D3-4A67-92AA-6E5899A6BA23}"/>
                </a:ext>
              </a:extLst>
            </p:cNvPr>
            <p:cNvSpPr/>
            <p:nvPr/>
          </p:nvSpPr>
          <p:spPr>
            <a:xfrm>
              <a:off x="6638634"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995814B9-FA43-434C-AC63-A7729C43F8AA}"/>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770920E7-A2BC-4923-9F1A-22FE762AB003}"/>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02370948-7EAE-49DB-97B4-6630B8F4436A}"/>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516FA503-F344-4EA6-9C83-9B55AF99BEC5}"/>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396A627B-BB63-4700-B67C-BC07E4E8480C}"/>
              </a:ext>
            </a:extLst>
          </p:cNvPr>
          <p:cNvSpPr>
            <a:spLocks noGrp="1" noChangeArrowheads="1"/>
          </p:cNvSpPr>
          <p:nvPr>
            <p:ph type="title"/>
          </p:nvPr>
        </p:nvSpPr>
        <p:spPr bwMode="auto">
          <a:xfrm>
            <a:off x="921174" y="690880"/>
            <a:ext cx="9593157" cy="149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733A9DFA-2C1F-456A-B7BD-0A81ABF1D930}"/>
              </a:ext>
            </a:extLst>
          </p:cNvPr>
          <p:cNvSpPr>
            <a:spLocks noGrp="1" noChangeArrowheads="1"/>
          </p:cNvSpPr>
          <p:nvPr>
            <p:ph type="body" idx="1"/>
          </p:nvPr>
        </p:nvSpPr>
        <p:spPr bwMode="auto">
          <a:xfrm>
            <a:off x="921174" y="2448667"/>
            <a:ext cx="9593157"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C3341859-B4B7-47E2-8D87-8AC492902F5D}"/>
              </a:ext>
            </a:extLst>
          </p:cNvPr>
          <p:cNvSpPr>
            <a:spLocks noGrp="1"/>
          </p:cNvSpPr>
          <p:nvPr>
            <p:ph type="dt" sz="half" idx="2"/>
          </p:nvPr>
        </p:nvSpPr>
        <p:spPr>
          <a:xfrm>
            <a:off x="8168218" y="6847629"/>
            <a:ext cx="1033920" cy="413808"/>
          </a:xfrm>
          <a:prstGeom prst="rect">
            <a:avLst/>
          </a:prstGeom>
        </p:spPr>
        <p:txBody>
          <a:bodyPr vert="horz" lIns="91440" tIns="45720" rIns="91440" bIns="45720" rtlCol="0" anchor="ctr"/>
          <a:lstStyle>
            <a:lvl1pPr algn="r" eaLnBrk="1" fontAlgn="auto" hangingPunct="1">
              <a:spcBef>
                <a:spcPts val="0"/>
              </a:spcBef>
              <a:spcAft>
                <a:spcPts val="0"/>
              </a:spcAft>
              <a:defRPr sz="1020">
                <a:solidFill>
                  <a:schemeClr val="tx1">
                    <a:tint val="75000"/>
                  </a:schemeClr>
                </a:solidFill>
                <a:latin typeface="+mn-lt"/>
              </a:defRPr>
            </a:lvl1pPr>
          </a:lstStyle>
          <a:p>
            <a:pPr>
              <a:defRPr/>
            </a:pPr>
            <a:fld id="{6C1FBE7F-FB04-4F67-9AED-12107EC1A67C}" type="datetime1">
              <a:rPr lang="en-US" smtClean="0"/>
              <a:t>6/17/21</a:t>
            </a:fld>
            <a:endParaRPr lang="en-US" dirty="0"/>
          </a:p>
        </p:txBody>
      </p:sp>
      <p:sp>
        <p:nvSpPr>
          <p:cNvPr id="5" name="Footer Placeholder 4">
            <a:extLst>
              <a:ext uri="{FF2B5EF4-FFF2-40B4-BE49-F238E27FC236}">
                <a16:creationId xmlns:a16="http://schemas.microsoft.com/office/drawing/2014/main" id="{43C78C16-1D2D-4F37-8674-E8FBD39F48E8}"/>
              </a:ext>
            </a:extLst>
          </p:cNvPr>
          <p:cNvSpPr>
            <a:spLocks noGrp="1"/>
          </p:cNvSpPr>
          <p:nvPr>
            <p:ph type="ftr" sz="quarter" idx="3"/>
          </p:nvPr>
        </p:nvSpPr>
        <p:spPr>
          <a:xfrm>
            <a:off x="921174" y="6847629"/>
            <a:ext cx="6985564" cy="413808"/>
          </a:xfrm>
          <a:prstGeom prst="rect">
            <a:avLst/>
          </a:prstGeom>
        </p:spPr>
        <p:txBody>
          <a:bodyPr vert="horz" lIns="91440" tIns="45720" rIns="91440" bIns="45720" rtlCol="0" anchor="ctr"/>
          <a:lstStyle>
            <a:lvl1pPr algn="l" eaLnBrk="1" fontAlgn="auto" hangingPunct="1">
              <a:spcBef>
                <a:spcPts val="0"/>
              </a:spcBef>
              <a:spcAft>
                <a:spcPts val="0"/>
              </a:spcAft>
              <a:defRPr sz="102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343205B-D8F7-4831-8318-83254F7781DA}"/>
              </a:ext>
            </a:extLst>
          </p:cNvPr>
          <p:cNvSpPr>
            <a:spLocks noGrp="1"/>
          </p:cNvSpPr>
          <p:nvPr>
            <p:ph type="sldNum" sz="quarter" idx="4"/>
          </p:nvPr>
        </p:nvSpPr>
        <p:spPr>
          <a:xfrm>
            <a:off x="9739490" y="6847629"/>
            <a:ext cx="774842" cy="413808"/>
          </a:xfrm>
          <a:prstGeom prst="rect">
            <a:avLst/>
          </a:prstGeom>
        </p:spPr>
        <p:txBody>
          <a:bodyPr vert="horz" lIns="91440" tIns="45720" rIns="91440" bIns="45720" rtlCol="0" anchor="ctr"/>
          <a:lstStyle>
            <a:lvl1pPr algn="r" eaLnBrk="1" fontAlgn="auto" hangingPunct="1">
              <a:spcBef>
                <a:spcPts val="0"/>
              </a:spcBef>
              <a:spcAft>
                <a:spcPts val="0"/>
              </a:spcAft>
              <a:defRPr sz="1020">
                <a:solidFill>
                  <a:schemeClr val="accent1"/>
                </a:solidFill>
                <a:latin typeface="+mn-lt"/>
              </a:defRPr>
            </a:lvl1pPr>
          </a:lstStyle>
          <a:p>
            <a:pPr>
              <a:defRPr/>
            </a:pPr>
            <a:fld id="{9723C53F-C9BE-495F-B1DD-B051C2CB1846}" type="slidenum">
              <a:rPr lang="en-US" altLang="en-US"/>
              <a:pPr>
                <a:defRPr/>
              </a:pPr>
              <a:t>‹#›</a:t>
            </a:fld>
            <a:endParaRPr lang="en-US" altLang="en-US" dirty="0"/>
          </a:p>
        </p:txBody>
      </p:sp>
    </p:spTree>
    <p:extLst>
      <p:ext uri="{BB962C8B-B14F-4D97-AF65-F5344CB8AC3E}">
        <p14:creationId xmlns:p14="http://schemas.microsoft.com/office/powerpoint/2010/main" val="38397053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hf hdr="0" ftr="0" dt="0"/>
  <p:txStyles>
    <p:titleStyle>
      <a:lvl1pPr algn="l" defTabSz="518145" rtl="0" eaLnBrk="0" fontAlgn="base" hangingPunct="0">
        <a:spcBef>
          <a:spcPct val="0"/>
        </a:spcBef>
        <a:spcAft>
          <a:spcPct val="0"/>
        </a:spcAft>
        <a:defRPr sz="4080" kern="1200">
          <a:solidFill>
            <a:schemeClr val="accent1"/>
          </a:solidFill>
          <a:latin typeface="+mj-lt"/>
          <a:ea typeface="+mj-ea"/>
          <a:cs typeface="+mj-cs"/>
        </a:defRPr>
      </a:lvl1pPr>
      <a:lvl2pPr algn="l" defTabSz="518145" rtl="0" eaLnBrk="0" fontAlgn="base" hangingPunct="0">
        <a:spcBef>
          <a:spcPct val="0"/>
        </a:spcBef>
        <a:spcAft>
          <a:spcPct val="0"/>
        </a:spcAft>
        <a:defRPr sz="4080">
          <a:solidFill>
            <a:schemeClr val="accent1"/>
          </a:solidFill>
          <a:latin typeface="Trebuchet MS" panose="020B0603020202020204" pitchFamily="34" charset="0"/>
        </a:defRPr>
      </a:lvl2pPr>
      <a:lvl3pPr algn="l" defTabSz="518145" rtl="0" eaLnBrk="0" fontAlgn="base" hangingPunct="0">
        <a:spcBef>
          <a:spcPct val="0"/>
        </a:spcBef>
        <a:spcAft>
          <a:spcPct val="0"/>
        </a:spcAft>
        <a:defRPr sz="4080">
          <a:solidFill>
            <a:schemeClr val="accent1"/>
          </a:solidFill>
          <a:latin typeface="Trebuchet MS" panose="020B0603020202020204" pitchFamily="34" charset="0"/>
        </a:defRPr>
      </a:lvl3pPr>
      <a:lvl4pPr algn="l" defTabSz="518145" rtl="0" eaLnBrk="0" fontAlgn="base" hangingPunct="0">
        <a:spcBef>
          <a:spcPct val="0"/>
        </a:spcBef>
        <a:spcAft>
          <a:spcPct val="0"/>
        </a:spcAft>
        <a:defRPr sz="4080">
          <a:solidFill>
            <a:schemeClr val="accent1"/>
          </a:solidFill>
          <a:latin typeface="Trebuchet MS" panose="020B0603020202020204" pitchFamily="34" charset="0"/>
        </a:defRPr>
      </a:lvl4pPr>
      <a:lvl5pPr algn="l" defTabSz="518145" rtl="0" eaLnBrk="0" fontAlgn="base" hangingPunct="0">
        <a:spcBef>
          <a:spcPct val="0"/>
        </a:spcBef>
        <a:spcAft>
          <a:spcPct val="0"/>
        </a:spcAft>
        <a:defRPr sz="408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88609" indent="-388609" algn="l" defTabSz="518145" rtl="0" eaLnBrk="0" fontAlgn="base" hangingPunct="0">
        <a:spcBef>
          <a:spcPts val="1133"/>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841985" indent="-323840" algn="l" defTabSz="518145" rtl="0" eaLnBrk="0" fontAlgn="base" hangingPunct="0">
        <a:spcBef>
          <a:spcPts val="1133"/>
        </a:spcBef>
        <a:spcAft>
          <a:spcPct val="0"/>
        </a:spcAft>
        <a:buClr>
          <a:schemeClr val="accent1"/>
        </a:buClr>
        <a:buSzPct val="80000"/>
        <a:buFont typeface="Wingdings 3" panose="05040102010807070707" pitchFamily="18" charset="2"/>
        <a:buChar char=""/>
        <a:defRPr sz="1813" kern="1200">
          <a:solidFill>
            <a:srgbClr val="404040"/>
          </a:solidFill>
          <a:latin typeface="+mn-lt"/>
          <a:ea typeface="+mn-ea"/>
          <a:cs typeface="+mn-cs"/>
        </a:defRPr>
      </a:lvl2pPr>
      <a:lvl3pPr marL="1295362" indent="-259072" algn="l" defTabSz="518145" rtl="0" eaLnBrk="0" fontAlgn="base" hangingPunct="0">
        <a:spcBef>
          <a:spcPts val="1133"/>
        </a:spcBef>
        <a:spcAft>
          <a:spcPct val="0"/>
        </a:spcAft>
        <a:buClr>
          <a:schemeClr val="accent1"/>
        </a:buClr>
        <a:buSzPct val="80000"/>
        <a:buFont typeface="Wingdings 3" panose="05040102010807070707" pitchFamily="18" charset="2"/>
        <a:buChar char=""/>
        <a:defRPr sz="1587" kern="1200">
          <a:solidFill>
            <a:srgbClr val="404040"/>
          </a:solidFill>
          <a:latin typeface="+mn-lt"/>
          <a:ea typeface="+mn-ea"/>
          <a:cs typeface="+mn-cs"/>
        </a:defRPr>
      </a:lvl3pPr>
      <a:lvl4pPr marL="1813507" indent="-259072" algn="l" defTabSz="518145" rtl="0" eaLnBrk="0" fontAlgn="base" hangingPunct="0">
        <a:spcBef>
          <a:spcPts val="1133"/>
        </a:spcBef>
        <a:spcAft>
          <a:spcPct val="0"/>
        </a:spcAft>
        <a:buClr>
          <a:schemeClr val="accent1"/>
        </a:buClr>
        <a:buSzPct val="80000"/>
        <a:buFont typeface="Wingdings 3" panose="05040102010807070707" pitchFamily="18" charset="2"/>
        <a:buChar char=""/>
        <a:defRPr sz="1360" kern="1200">
          <a:solidFill>
            <a:srgbClr val="404040"/>
          </a:solidFill>
          <a:latin typeface="+mn-lt"/>
          <a:ea typeface="+mn-ea"/>
          <a:cs typeface="+mn-cs"/>
        </a:defRPr>
      </a:lvl4pPr>
      <a:lvl5pPr marL="2331651" indent="-259072" algn="l" defTabSz="518145" rtl="0" eaLnBrk="0" fontAlgn="base" hangingPunct="0">
        <a:spcBef>
          <a:spcPts val="1133"/>
        </a:spcBef>
        <a:spcAft>
          <a:spcPct val="0"/>
        </a:spcAft>
        <a:buClr>
          <a:schemeClr val="accent1"/>
        </a:buClr>
        <a:buSzPct val="80000"/>
        <a:buFont typeface="Wingdings 3" panose="05040102010807070707" pitchFamily="18" charset="2"/>
        <a:buChar char=""/>
        <a:defRPr sz="1360" kern="1200">
          <a:solidFill>
            <a:srgbClr val="404040"/>
          </a:solidFill>
          <a:latin typeface="+mn-lt"/>
          <a:ea typeface="+mn-ea"/>
          <a:cs typeface="+mn-cs"/>
        </a:defRPr>
      </a:lvl5pPr>
      <a:lvl6pPr marL="2849796" indent="-259072" algn="l" defTabSz="518145" rtl="0" eaLnBrk="1" latinLnBrk="0" hangingPunct="1">
        <a:spcBef>
          <a:spcPts val="1133"/>
        </a:spcBef>
        <a:spcAft>
          <a:spcPts val="0"/>
        </a:spcAft>
        <a:buClr>
          <a:schemeClr val="accent1"/>
        </a:buClr>
        <a:buSzPct val="80000"/>
        <a:buFont typeface="Wingdings 3" charset="2"/>
        <a:buChar char=""/>
        <a:defRPr sz="1360" kern="1200">
          <a:solidFill>
            <a:schemeClr val="tx1">
              <a:lumMod val="75000"/>
              <a:lumOff val="25000"/>
            </a:schemeClr>
          </a:solidFill>
          <a:latin typeface="+mn-lt"/>
          <a:ea typeface="+mn-ea"/>
          <a:cs typeface="+mn-cs"/>
        </a:defRPr>
      </a:lvl6pPr>
      <a:lvl7pPr marL="3367941" indent="-259072" algn="l" defTabSz="518145" rtl="0" eaLnBrk="1" latinLnBrk="0" hangingPunct="1">
        <a:spcBef>
          <a:spcPts val="1133"/>
        </a:spcBef>
        <a:spcAft>
          <a:spcPts val="0"/>
        </a:spcAft>
        <a:buClr>
          <a:schemeClr val="accent1"/>
        </a:buClr>
        <a:buSzPct val="80000"/>
        <a:buFont typeface="Wingdings 3" charset="2"/>
        <a:buChar char=""/>
        <a:defRPr sz="1360" kern="1200">
          <a:solidFill>
            <a:schemeClr val="tx1">
              <a:lumMod val="75000"/>
              <a:lumOff val="25000"/>
            </a:schemeClr>
          </a:solidFill>
          <a:latin typeface="+mn-lt"/>
          <a:ea typeface="+mn-ea"/>
          <a:cs typeface="+mn-cs"/>
        </a:defRPr>
      </a:lvl7pPr>
      <a:lvl8pPr marL="3886086" indent="-259072" algn="l" defTabSz="518145" rtl="0" eaLnBrk="1" latinLnBrk="0" hangingPunct="1">
        <a:spcBef>
          <a:spcPts val="1133"/>
        </a:spcBef>
        <a:spcAft>
          <a:spcPts val="0"/>
        </a:spcAft>
        <a:buClr>
          <a:schemeClr val="accent1"/>
        </a:buClr>
        <a:buSzPct val="80000"/>
        <a:buFont typeface="Wingdings 3" charset="2"/>
        <a:buChar char=""/>
        <a:defRPr sz="1360" kern="1200">
          <a:solidFill>
            <a:schemeClr val="tx1">
              <a:lumMod val="75000"/>
              <a:lumOff val="25000"/>
            </a:schemeClr>
          </a:solidFill>
          <a:latin typeface="+mn-lt"/>
          <a:ea typeface="+mn-ea"/>
          <a:cs typeface="+mn-cs"/>
        </a:defRPr>
      </a:lvl8pPr>
      <a:lvl9pPr marL="4404230" indent="-259072" algn="l" defTabSz="518145" rtl="0" eaLnBrk="1" latinLnBrk="0" hangingPunct="1">
        <a:spcBef>
          <a:spcPts val="1133"/>
        </a:spcBef>
        <a:spcAft>
          <a:spcPts val="0"/>
        </a:spcAft>
        <a:buClr>
          <a:schemeClr val="accent1"/>
        </a:buClr>
        <a:buSzPct val="80000"/>
        <a:buFont typeface="Wingdings 3" charset="2"/>
        <a:buChar char=""/>
        <a:defRPr sz="1360" kern="1200">
          <a:solidFill>
            <a:schemeClr val="tx1">
              <a:lumMod val="75000"/>
              <a:lumOff val="25000"/>
            </a:schemeClr>
          </a:solidFill>
          <a:latin typeface="+mn-lt"/>
          <a:ea typeface="+mn-ea"/>
          <a:cs typeface="+mn-cs"/>
        </a:defRPr>
      </a:lvl9pPr>
    </p:bodyStyle>
    <p:otherStyle>
      <a:defPPr>
        <a:defRPr lang="en-US"/>
      </a:defPPr>
      <a:lvl1pPr marL="0" algn="l" defTabSz="518145" rtl="0" eaLnBrk="1" latinLnBrk="0" hangingPunct="1">
        <a:defRPr sz="2040" kern="1200">
          <a:solidFill>
            <a:schemeClr val="tx1"/>
          </a:solidFill>
          <a:latin typeface="+mn-lt"/>
          <a:ea typeface="+mn-ea"/>
          <a:cs typeface="+mn-cs"/>
        </a:defRPr>
      </a:lvl1pPr>
      <a:lvl2pPr marL="518145" algn="l" defTabSz="518145" rtl="0" eaLnBrk="1" latinLnBrk="0" hangingPunct="1">
        <a:defRPr sz="2040" kern="1200">
          <a:solidFill>
            <a:schemeClr val="tx1"/>
          </a:solidFill>
          <a:latin typeface="+mn-lt"/>
          <a:ea typeface="+mn-ea"/>
          <a:cs typeface="+mn-cs"/>
        </a:defRPr>
      </a:lvl2pPr>
      <a:lvl3pPr marL="1036290" algn="l" defTabSz="518145" rtl="0" eaLnBrk="1" latinLnBrk="0" hangingPunct="1">
        <a:defRPr sz="2040" kern="1200">
          <a:solidFill>
            <a:schemeClr val="tx1"/>
          </a:solidFill>
          <a:latin typeface="+mn-lt"/>
          <a:ea typeface="+mn-ea"/>
          <a:cs typeface="+mn-cs"/>
        </a:defRPr>
      </a:lvl3pPr>
      <a:lvl4pPr marL="1554434" algn="l" defTabSz="518145" rtl="0" eaLnBrk="1" latinLnBrk="0" hangingPunct="1">
        <a:defRPr sz="2040" kern="1200">
          <a:solidFill>
            <a:schemeClr val="tx1"/>
          </a:solidFill>
          <a:latin typeface="+mn-lt"/>
          <a:ea typeface="+mn-ea"/>
          <a:cs typeface="+mn-cs"/>
        </a:defRPr>
      </a:lvl4pPr>
      <a:lvl5pPr marL="2072579" algn="l" defTabSz="518145" rtl="0" eaLnBrk="1" latinLnBrk="0" hangingPunct="1">
        <a:defRPr sz="2040" kern="1200">
          <a:solidFill>
            <a:schemeClr val="tx1"/>
          </a:solidFill>
          <a:latin typeface="+mn-lt"/>
          <a:ea typeface="+mn-ea"/>
          <a:cs typeface="+mn-cs"/>
        </a:defRPr>
      </a:lvl5pPr>
      <a:lvl6pPr marL="2590724" algn="l" defTabSz="518145" rtl="0" eaLnBrk="1" latinLnBrk="0" hangingPunct="1">
        <a:defRPr sz="2040" kern="1200">
          <a:solidFill>
            <a:schemeClr val="tx1"/>
          </a:solidFill>
          <a:latin typeface="+mn-lt"/>
          <a:ea typeface="+mn-ea"/>
          <a:cs typeface="+mn-cs"/>
        </a:defRPr>
      </a:lvl6pPr>
      <a:lvl7pPr marL="3108869" algn="l" defTabSz="518145" rtl="0" eaLnBrk="1" latinLnBrk="0" hangingPunct="1">
        <a:defRPr sz="2040" kern="1200">
          <a:solidFill>
            <a:schemeClr val="tx1"/>
          </a:solidFill>
          <a:latin typeface="+mn-lt"/>
          <a:ea typeface="+mn-ea"/>
          <a:cs typeface="+mn-cs"/>
        </a:defRPr>
      </a:lvl7pPr>
      <a:lvl8pPr marL="3627013" algn="l" defTabSz="518145" rtl="0" eaLnBrk="1" latinLnBrk="0" hangingPunct="1">
        <a:defRPr sz="2040" kern="1200">
          <a:solidFill>
            <a:schemeClr val="tx1"/>
          </a:solidFill>
          <a:latin typeface="+mn-lt"/>
          <a:ea typeface="+mn-ea"/>
          <a:cs typeface="+mn-cs"/>
        </a:defRPr>
      </a:lvl8pPr>
      <a:lvl9pPr marL="4145158" algn="l" defTabSz="518145"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3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12.png"/><Relationship Id="rId5" Type="http://schemas.microsoft.com/office/2007/relationships/hdphoto" Target="../media/hdphoto5.wdp"/><Relationship Id="rId10" Type="http://schemas.openxmlformats.org/officeDocument/2006/relationships/image" Target="../media/image61.jpeg"/><Relationship Id="rId4" Type="http://schemas.openxmlformats.org/officeDocument/2006/relationships/image" Target="../media/image58.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tif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mailto:VotersFirstAct@crc.ca.gov" TargetMode="External"/><Relationship Id="rId2" Type="http://schemas.openxmlformats.org/officeDocument/2006/relationships/hyperlink" Target="http://www.wedrawthelinesca.org/" TargetMode="External"/><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2.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3.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4.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ilto:Patricia.Vazqueztopete@crc.ca.gov" TargetMode="External"/><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77.pn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4.jp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mailto:RedistrictingCA@commoncause.org"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2.png"/><Relationship Id="rId7"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image" Target="../media/image104.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697CF-33BE-E047-A98B-682AE8769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88" y="-5968"/>
            <a:ext cx="5961505" cy="1987168"/>
          </a:xfrm>
          <a:prstGeom prst="rect">
            <a:avLst/>
          </a:prstGeom>
        </p:spPr>
      </p:pic>
      <p:sp>
        <p:nvSpPr>
          <p:cNvPr id="2" name="Title 1">
            <a:extLst>
              <a:ext uri="{FF2B5EF4-FFF2-40B4-BE49-F238E27FC236}">
                <a16:creationId xmlns:a16="http://schemas.microsoft.com/office/drawing/2014/main" id="{84F2E5C9-E503-D34F-8198-D9E3F3F6235D}"/>
              </a:ext>
            </a:extLst>
          </p:cNvPr>
          <p:cNvSpPr>
            <a:spLocks noGrp="1"/>
          </p:cNvSpPr>
          <p:nvPr>
            <p:ph type="ctrTitle"/>
          </p:nvPr>
        </p:nvSpPr>
        <p:spPr>
          <a:xfrm>
            <a:off x="2081276" y="4299956"/>
            <a:ext cx="10058400" cy="1308970"/>
          </a:xfrm>
        </p:spPr>
        <p:txBody>
          <a:bodyPr>
            <a:normAutofit fontScale="90000"/>
          </a:bodyPr>
          <a:lstStyle/>
          <a:p>
            <a:r>
              <a:rPr lang="en-US" sz="3519" b="1" dirty="0">
                <a:solidFill>
                  <a:srgbClr val="FF9300"/>
                </a:solidFill>
                <a:latin typeface="Arial" panose="020B0604020202020204" pitchFamily="34" charset="0"/>
                <a:cs typeface="Arial" panose="020B0604020202020204" pitchFamily="34" charset="0"/>
              </a:rPr>
              <a:t>We Draw the Lines: </a:t>
            </a:r>
            <a:br>
              <a:rPr lang="en-US" sz="3519" b="1" dirty="0">
                <a:solidFill>
                  <a:srgbClr val="FF9300"/>
                </a:solidFill>
                <a:latin typeface="Arial" panose="020B0604020202020204" pitchFamily="34" charset="0"/>
                <a:cs typeface="Arial" panose="020B0604020202020204" pitchFamily="34" charset="0"/>
              </a:rPr>
            </a:br>
            <a:r>
              <a:rPr lang="en-US" sz="3519" b="1" dirty="0">
                <a:solidFill>
                  <a:srgbClr val="FF9300"/>
                </a:solidFill>
                <a:latin typeface="Arial" panose="020B0604020202020204" pitchFamily="34" charset="0"/>
                <a:cs typeface="Arial" panose="020B0604020202020204" pitchFamily="34" charset="0"/>
              </a:rPr>
              <a:t>What CA Nonprofits and Funders Need to Know About Redistricting</a:t>
            </a:r>
            <a:endParaRPr lang="en-US" sz="3519" dirty="0">
              <a:solidFill>
                <a:srgbClr val="FF9300"/>
              </a:solidFill>
              <a:latin typeface="Arial" panose="020B0604020202020204" pitchFamily="34" charset="0"/>
              <a:cs typeface="Arial" panose="020B0604020202020204" pitchFamily="34" charset="0"/>
            </a:endParaRPr>
          </a:p>
        </p:txBody>
      </p:sp>
      <p:pic>
        <p:nvPicPr>
          <p:cNvPr id="10" name="image2.png">
            <a:extLst>
              <a:ext uri="{FF2B5EF4-FFF2-40B4-BE49-F238E27FC236}">
                <a16:creationId xmlns:a16="http://schemas.microsoft.com/office/drawing/2014/main" id="{D3EC3C03-E8A9-9B48-8579-676134BE8D8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696999" y="1196236"/>
            <a:ext cx="1917401" cy="784964"/>
          </a:xfrm>
          <a:prstGeom prst="rect">
            <a:avLst/>
          </a:prstGeom>
          <a:ln/>
        </p:spPr>
      </p:pic>
      <p:pic>
        <p:nvPicPr>
          <p:cNvPr id="11" name="image1.png">
            <a:extLst>
              <a:ext uri="{FF2B5EF4-FFF2-40B4-BE49-F238E27FC236}">
                <a16:creationId xmlns:a16="http://schemas.microsoft.com/office/drawing/2014/main" id="{11D5CBCD-038E-E141-A9FD-DB9AFFC38F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912399" y="132262"/>
            <a:ext cx="2670326" cy="564419"/>
          </a:xfrm>
          <a:prstGeom prst="rect">
            <a:avLst/>
          </a:prstGeom>
          <a:ln/>
        </p:spPr>
      </p:pic>
      <p:pic>
        <p:nvPicPr>
          <p:cNvPr id="12" name="image3.png">
            <a:extLst>
              <a:ext uri="{FF2B5EF4-FFF2-40B4-BE49-F238E27FC236}">
                <a16:creationId xmlns:a16="http://schemas.microsoft.com/office/drawing/2014/main" id="{C95FE04F-B6F2-8744-8D42-A5BEB58BEBE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981605" y="661487"/>
            <a:ext cx="2531913" cy="569681"/>
          </a:xfrm>
          <a:prstGeom prst="rect">
            <a:avLst/>
          </a:prstGeom>
          <a:ln/>
        </p:spPr>
      </p:pic>
      <p:sp>
        <p:nvSpPr>
          <p:cNvPr id="9" name="Rectangle 8">
            <a:extLst>
              <a:ext uri="{FF2B5EF4-FFF2-40B4-BE49-F238E27FC236}">
                <a16:creationId xmlns:a16="http://schemas.microsoft.com/office/drawing/2014/main" id="{5DF3C3FD-A2EA-9340-9A69-905EA1FFEA37}"/>
              </a:ext>
            </a:extLst>
          </p:cNvPr>
          <p:cNvSpPr/>
          <p:nvPr/>
        </p:nvSpPr>
        <p:spPr>
          <a:xfrm>
            <a:off x="-44704" y="3760330"/>
            <a:ext cx="13862304" cy="227755"/>
          </a:xfrm>
          <a:prstGeom prst="rect">
            <a:avLst/>
          </a:prstGeom>
          <a:solidFill>
            <a:srgbClr val="70AE47"/>
          </a:solidFill>
          <a:ln>
            <a:noFill/>
          </a:ln>
        </p:spPr>
        <p:txBody>
          <a:bodyPr wrap="square">
            <a:spAutoFit/>
          </a:bodyPr>
          <a:lstStyle/>
          <a:p>
            <a:pPr algn="ctr"/>
            <a:endParaRPr lang="en-US" sz="880" dirty="0">
              <a:solidFill>
                <a:schemeClr val="bg1"/>
              </a:solidFill>
            </a:endParaRPr>
          </a:p>
        </p:txBody>
      </p:sp>
      <p:sp>
        <p:nvSpPr>
          <p:cNvPr id="14" name="Rectangle 13">
            <a:extLst>
              <a:ext uri="{FF2B5EF4-FFF2-40B4-BE49-F238E27FC236}">
                <a16:creationId xmlns:a16="http://schemas.microsoft.com/office/drawing/2014/main" id="{30FFC4CF-7C3F-624D-82E6-3F9987D8C40C}"/>
              </a:ext>
            </a:extLst>
          </p:cNvPr>
          <p:cNvSpPr/>
          <p:nvPr/>
        </p:nvSpPr>
        <p:spPr>
          <a:xfrm>
            <a:off x="-44704" y="5867400"/>
            <a:ext cx="13862304" cy="227755"/>
          </a:xfrm>
          <a:prstGeom prst="rect">
            <a:avLst/>
          </a:prstGeom>
          <a:solidFill>
            <a:srgbClr val="70AE47"/>
          </a:solidFill>
          <a:ln>
            <a:noFill/>
          </a:ln>
        </p:spPr>
        <p:txBody>
          <a:bodyPr wrap="square">
            <a:spAutoFit/>
          </a:bodyPr>
          <a:lstStyle/>
          <a:p>
            <a:pPr algn="ctr"/>
            <a:endParaRPr lang="en-US" sz="880" dirty="0">
              <a:solidFill>
                <a:schemeClr val="bg1"/>
              </a:solidFill>
            </a:endParaRPr>
          </a:p>
        </p:txBody>
      </p:sp>
    </p:spTree>
    <p:extLst>
      <p:ext uri="{BB962C8B-B14F-4D97-AF65-F5344CB8AC3E}">
        <p14:creationId xmlns:p14="http://schemas.microsoft.com/office/powerpoint/2010/main" val="3153431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a:extLst>
              <a:ext uri="{FF2B5EF4-FFF2-40B4-BE49-F238E27FC236}">
                <a16:creationId xmlns:a16="http://schemas.microsoft.com/office/drawing/2014/main" id="{E96A3032-F96A-454B-A6DD-8752ED98B8C1}"/>
              </a:ext>
            </a:extLst>
          </p:cNvPr>
          <p:cNvSpPr>
            <a:spLocks noGrp="1" noChangeArrowheads="1"/>
          </p:cNvSpPr>
          <p:nvPr>
            <p:ph type="title"/>
          </p:nvPr>
        </p:nvSpPr>
        <p:spPr/>
        <p:txBody>
          <a:bodyPr>
            <a:normAutofit/>
          </a:bodyPr>
          <a:lstStyle/>
          <a:p>
            <a:pPr eaLnBrk="1" hangingPunct="1"/>
            <a:r>
              <a:rPr lang="en-US" altLang="en-US" sz="2720" dirty="0">
                <a:solidFill>
                  <a:srgbClr val="002060"/>
                </a:solidFill>
                <a:latin typeface="Arial Black" panose="020B0A04020102020204" pitchFamily="34" charset="0"/>
                <a:cs typeface="Arial" panose="020B0604020202020204" pitchFamily="34" charset="0"/>
              </a:rPr>
              <a:t>Why Independent Redistricting Matters</a:t>
            </a:r>
          </a:p>
        </p:txBody>
      </p:sp>
      <p:sp>
        <p:nvSpPr>
          <p:cNvPr id="2" name="Slide Number Placeholder 1">
            <a:extLst>
              <a:ext uri="{FF2B5EF4-FFF2-40B4-BE49-F238E27FC236}">
                <a16:creationId xmlns:a16="http://schemas.microsoft.com/office/drawing/2014/main" id="{189DF93E-E0DF-457D-BDC8-DAFF9A08001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10</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70A480E3-4EDA-44E2-ADDB-45DEDD4C0F68}"/>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2325255" y="1653882"/>
            <a:ext cx="9089840" cy="47469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a:extLst>
              <a:ext uri="{FF2B5EF4-FFF2-40B4-BE49-F238E27FC236}">
                <a16:creationId xmlns:a16="http://schemas.microsoft.com/office/drawing/2014/main" id="{26932B1B-0F30-F443-A34D-DE2BB673A5D3}"/>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a:extLst>
              <a:ext uri="{FF2B5EF4-FFF2-40B4-BE49-F238E27FC236}">
                <a16:creationId xmlns:a16="http://schemas.microsoft.com/office/drawing/2014/main" id="{0448160D-E1A8-ED4E-943A-0E10A6E39AF9}"/>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556624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D24832C3-198B-46A3-978E-0B3ECD2D75DA}"/>
              </a:ext>
            </a:extLst>
          </p:cNvPr>
          <p:cNvSpPr>
            <a:spLocks noGrp="1" noChangeArrowheads="1"/>
          </p:cNvSpPr>
          <p:nvPr>
            <p:ph type="title"/>
          </p:nvPr>
        </p:nvSpPr>
        <p:spPr>
          <a:xfrm>
            <a:off x="1041400" y="690878"/>
            <a:ext cx="9593157" cy="1496907"/>
          </a:xfrm>
        </p:spPr>
        <p:txBody>
          <a:bodyPr>
            <a:normAutofit/>
          </a:bodyPr>
          <a:lstStyle/>
          <a:p>
            <a:pPr eaLnBrk="1" hangingPunct="1"/>
            <a:r>
              <a:rPr lang="en-US" altLang="en-US" sz="3287" dirty="0">
                <a:solidFill>
                  <a:srgbClr val="002060"/>
                </a:solidFill>
                <a:latin typeface="Arial Black" panose="020B0A04020102020204" pitchFamily="34" charset="0"/>
              </a:rPr>
              <a:t>6 Line Drawing Criteria by Order</a:t>
            </a:r>
            <a:endParaRPr lang="en-US" altLang="en-US" sz="3287" dirty="0">
              <a:solidFill>
                <a:srgbClr val="002060"/>
              </a:solidFill>
              <a:latin typeface="Arial" panose="020B0604020202020204" pitchFamily="34" charset="0"/>
              <a:cs typeface="Arial" panose="020B0604020202020204" pitchFamily="34" charset="0"/>
            </a:endParaRPr>
          </a:p>
        </p:txBody>
      </p:sp>
      <p:sp>
        <p:nvSpPr>
          <p:cNvPr id="12291" name="Content Placeholder 1">
            <a:extLst>
              <a:ext uri="{FF2B5EF4-FFF2-40B4-BE49-F238E27FC236}">
                <a16:creationId xmlns:a16="http://schemas.microsoft.com/office/drawing/2014/main" id="{CAA731A0-4674-468B-9994-7A575FDF754A}"/>
              </a:ext>
            </a:extLst>
          </p:cNvPr>
          <p:cNvSpPr>
            <a:spLocks noGrp="1" noChangeArrowheads="1"/>
          </p:cNvSpPr>
          <p:nvPr>
            <p:ph idx="1"/>
          </p:nvPr>
        </p:nvSpPr>
        <p:spPr>
          <a:xfrm>
            <a:off x="1041400" y="1350084"/>
            <a:ext cx="10058400" cy="495528"/>
          </a:xfrm>
          <a:prstGeom prst="rect">
            <a:avLst/>
          </a:prstGeom>
        </p:spPr>
        <p:txBody>
          <a:bodyPr/>
          <a:lstStyle/>
          <a:p>
            <a:pPr marL="0" indent="0" algn="just">
              <a:buNone/>
              <a:defRPr/>
            </a:pPr>
            <a:r>
              <a:rPr lang="en-US" altLang="en-US" dirty="0">
                <a:solidFill>
                  <a:schemeClr val="tx1"/>
                </a:solidFill>
                <a:latin typeface="Arial" panose="020B0604020202020204" pitchFamily="34" charset="0"/>
                <a:cs typeface="Arial" panose="020B0604020202020204" pitchFamily="34" charset="0"/>
              </a:rPr>
              <a:t>The Commission must follow these weighted criteria in this order when drawing district maps:</a:t>
            </a:r>
          </a:p>
          <a:p>
            <a:pPr marL="0" indent="0" algn="just">
              <a:buNone/>
              <a:defRPr/>
            </a:pPr>
            <a:endParaRPr lang="en-US" altLang="en-US"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EF475B0-1F19-442D-BCD4-DB170A78E23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11</a:t>
            </a:fld>
            <a:endParaRPr lang="en-US" altLang="en-US" sz="1813" b="1" dirty="0">
              <a:solidFill>
                <a:srgbClr val="FFC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F898642-3D23-4544-89BE-A01CA889FF8E}"/>
              </a:ext>
            </a:extLst>
          </p:cNvPr>
          <p:cNvSpPr/>
          <p:nvPr/>
        </p:nvSpPr>
        <p:spPr>
          <a:xfrm>
            <a:off x="1955800" y="1981200"/>
            <a:ext cx="7960189" cy="32944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dirty="0"/>
          </a:p>
        </p:txBody>
      </p:sp>
      <p:sp>
        <p:nvSpPr>
          <p:cNvPr id="7" name="Content Placeholder 1">
            <a:extLst>
              <a:ext uri="{FF2B5EF4-FFF2-40B4-BE49-F238E27FC236}">
                <a16:creationId xmlns:a16="http://schemas.microsoft.com/office/drawing/2014/main" id="{69385DC5-56AD-41F6-9AB5-5FE694C93BDC}"/>
              </a:ext>
            </a:extLst>
          </p:cNvPr>
          <p:cNvSpPr txBox="1">
            <a:spLocks noChangeArrowheads="1"/>
          </p:cNvSpPr>
          <p:nvPr/>
        </p:nvSpPr>
        <p:spPr bwMode="auto">
          <a:xfrm>
            <a:off x="2035659" y="5453980"/>
            <a:ext cx="7895265" cy="120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eaLnBrk="1" hangingPunct="1">
              <a:buNone/>
              <a:defRPr/>
            </a:pPr>
            <a:r>
              <a:rPr lang="en-US" altLang="en-US" dirty="0">
                <a:solidFill>
                  <a:schemeClr val="tx1"/>
                </a:solidFill>
                <a:latin typeface="Arial" panose="020B0604020202020204" pitchFamily="34" charset="0"/>
                <a:cs typeface="Arial" panose="020B0604020202020204" pitchFamily="34" charset="0"/>
              </a:rPr>
              <a:t>In addition, the place of residence of any incumbent or political candidate may not be considered in the creation of a map, and districts may not be drawn for the purpose of favoring or discriminating against an incumbent, political candidate, or political party.</a:t>
            </a:r>
          </a:p>
        </p:txBody>
      </p:sp>
      <p:pic>
        <p:nvPicPr>
          <p:cNvPr id="4" name="Picture 3">
            <a:extLst>
              <a:ext uri="{FF2B5EF4-FFF2-40B4-BE49-F238E27FC236}">
                <a16:creationId xmlns:a16="http://schemas.microsoft.com/office/drawing/2014/main" id="{2A86A70B-D087-477C-876E-7EBBE54CA6FF}"/>
              </a:ext>
            </a:extLst>
          </p:cNvPr>
          <p:cNvPicPr>
            <a:picLocks noChangeAspect="1"/>
          </p:cNvPicPr>
          <p:nvPr/>
        </p:nvPicPr>
        <p:blipFill rotWithShape="1">
          <a:blip r:embed="rId2" cstate="screen">
            <a:clrChange>
              <a:clrFrom>
                <a:srgbClr val="C5D5DE"/>
              </a:clrFrom>
              <a:clrTo>
                <a:srgbClr val="C5D5DE">
                  <a:alpha val="0"/>
                </a:srgbClr>
              </a:clrTo>
            </a:clrChange>
            <a:extLst>
              <a:ext uri="{28A0092B-C50C-407E-A947-70E740481C1C}">
                <a14:useLocalDpi xmlns:a14="http://schemas.microsoft.com/office/drawing/2010/main"/>
              </a:ext>
            </a:extLst>
          </a:blip>
          <a:srcRect/>
          <a:stretch/>
        </p:blipFill>
        <p:spPr>
          <a:xfrm>
            <a:off x="2024882" y="1982209"/>
            <a:ext cx="5176276" cy="1603515"/>
          </a:xfrm>
          <a:prstGeom prst="rect">
            <a:avLst/>
          </a:prstGeom>
        </p:spPr>
      </p:pic>
      <p:pic>
        <p:nvPicPr>
          <p:cNvPr id="12" name="Picture 11">
            <a:extLst>
              <a:ext uri="{FF2B5EF4-FFF2-40B4-BE49-F238E27FC236}">
                <a16:creationId xmlns:a16="http://schemas.microsoft.com/office/drawing/2014/main" id="{D1A12354-30D4-4FE1-804D-3BA2E95F2ECE}"/>
              </a:ext>
            </a:extLst>
          </p:cNvPr>
          <p:cNvPicPr>
            <a:picLocks noChangeAspect="1"/>
          </p:cNvPicPr>
          <p:nvPr/>
        </p:nvPicPr>
        <p:blipFill rotWithShape="1">
          <a:blip r:embed="rId3" cstate="screen">
            <a:clrChange>
              <a:clrFrom>
                <a:srgbClr val="C5D5DE"/>
              </a:clrFrom>
              <a:clrTo>
                <a:srgbClr val="C5D5DE">
                  <a:alpha val="0"/>
                </a:srgbClr>
              </a:clrTo>
            </a:clrChange>
            <a:extLst>
              <a:ext uri="{28A0092B-C50C-407E-A947-70E740481C1C}">
                <a14:useLocalDpi xmlns:a14="http://schemas.microsoft.com/office/drawing/2010/main"/>
              </a:ext>
            </a:extLst>
          </a:blip>
          <a:srcRect/>
          <a:stretch/>
        </p:blipFill>
        <p:spPr>
          <a:xfrm>
            <a:off x="7270239" y="1981200"/>
            <a:ext cx="2645749" cy="1603516"/>
          </a:xfrm>
          <a:prstGeom prst="rect">
            <a:avLst/>
          </a:prstGeom>
        </p:spPr>
      </p:pic>
      <p:pic>
        <p:nvPicPr>
          <p:cNvPr id="14" name="Picture 13">
            <a:extLst>
              <a:ext uri="{FF2B5EF4-FFF2-40B4-BE49-F238E27FC236}">
                <a16:creationId xmlns:a16="http://schemas.microsoft.com/office/drawing/2014/main" id="{90771B97-795C-4117-8178-8DDBC105ACC4}"/>
              </a:ext>
            </a:extLst>
          </p:cNvPr>
          <p:cNvPicPr>
            <a:picLocks noChangeAspect="1"/>
          </p:cNvPicPr>
          <p:nvPr/>
        </p:nvPicPr>
        <p:blipFill rotWithShape="1">
          <a:blip r:embed="rId4" cstate="screen">
            <a:clrChange>
              <a:clrFrom>
                <a:srgbClr val="C5D5DE"/>
              </a:clrFrom>
              <a:clrTo>
                <a:srgbClr val="C5D5DE">
                  <a:alpha val="0"/>
                </a:srgbClr>
              </a:clrTo>
            </a:clrChange>
            <a:extLst>
              <a:ext uri="{28A0092B-C50C-407E-A947-70E740481C1C}">
                <a14:useLocalDpi xmlns:a14="http://schemas.microsoft.com/office/drawing/2010/main"/>
              </a:ext>
            </a:extLst>
          </a:blip>
          <a:srcRect/>
          <a:stretch/>
        </p:blipFill>
        <p:spPr>
          <a:xfrm>
            <a:off x="2035659" y="3642736"/>
            <a:ext cx="2577361" cy="1632953"/>
          </a:xfrm>
          <a:prstGeom prst="rect">
            <a:avLst/>
          </a:prstGeom>
        </p:spPr>
      </p:pic>
      <p:pic>
        <p:nvPicPr>
          <p:cNvPr id="16" name="Picture 15">
            <a:extLst>
              <a:ext uri="{FF2B5EF4-FFF2-40B4-BE49-F238E27FC236}">
                <a16:creationId xmlns:a16="http://schemas.microsoft.com/office/drawing/2014/main" id="{27DA5AC8-6A75-4C49-9504-060AE0A8A1E2}"/>
              </a:ext>
            </a:extLst>
          </p:cNvPr>
          <p:cNvPicPr>
            <a:picLocks noChangeAspect="1"/>
          </p:cNvPicPr>
          <p:nvPr/>
        </p:nvPicPr>
        <p:blipFill rotWithShape="1">
          <a:blip r:embed="rId5" cstate="screen">
            <a:clrChange>
              <a:clrFrom>
                <a:srgbClr val="C5D5DE"/>
              </a:clrFrom>
              <a:clrTo>
                <a:srgbClr val="C5D5DE">
                  <a:alpha val="0"/>
                </a:srgbClr>
              </a:clrTo>
            </a:clrChange>
            <a:extLst>
              <a:ext uri="{28A0092B-C50C-407E-A947-70E740481C1C}">
                <a14:useLocalDpi xmlns:a14="http://schemas.microsoft.com/office/drawing/2010/main"/>
              </a:ext>
            </a:extLst>
          </a:blip>
          <a:srcRect/>
          <a:stretch/>
        </p:blipFill>
        <p:spPr>
          <a:xfrm>
            <a:off x="4676787" y="3642736"/>
            <a:ext cx="5170120" cy="1601608"/>
          </a:xfrm>
          <a:prstGeom prst="rect">
            <a:avLst/>
          </a:prstGeom>
        </p:spPr>
      </p:pic>
      <p:pic>
        <p:nvPicPr>
          <p:cNvPr id="15" name="Picture 1">
            <a:extLst>
              <a:ext uri="{FF2B5EF4-FFF2-40B4-BE49-F238E27FC236}">
                <a16:creationId xmlns:a16="http://schemas.microsoft.com/office/drawing/2014/main" id="{62256253-0DD4-494C-AC9B-5548FB26E532}"/>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a:extLst>
              <a:ext uri="{FF2B5EF4-FFF2-40B4-BE49-F238E27FC236}">
                <a16:creationId xmlns:a16="http://schemas.microsoft.com/office/drawing/2014/main" id="{2C604858-6904-794B-B339-79C7469F8E30}"/>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392023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DBE297FA-04FF-4122-BF50-EA3365ADA31E}"/>
              </a:ext>
            </a:extLst>
          </p:cNvPr>
          <p:cNvSpPr>
            <a:spLocks noGrp="1" noChangeArrowheads="1"/>
          </p:cNvSpPr>
          <p:nvPr>
            <p:ph type="title"/>
          </p:nvPr>
        </p:nvSpPr>
        <p:spPr/>
        <p:txBody>
          <a:bodyPr>
            <a:normAutofit/>
          </a:bodyPr>
          <a:lstStyle/>
          <a:p>
            <a:pPr eaLnBrk="1" hangingPunct="1"/>
            <a:r>
              <a:rPr lang="en-US" altLang="en-US" sz="3400" dirty="0">
                <a:solidFill>
                  <a:srgbClr val="002060"/>
                </a:solidFill>
                <a:latin typeface="Arial Black" panose="020B0A04020102020204" pitchFamily="34" charset="0"/>
                <a:cs typeface="Arial" panose="020B0604020202020204" pitchFamily="34" charset="0"/>
              </a:rPr>
              <a:t>Different Redistricting Efforts</a:t>
            </a:r>
          </a:p>
        </p:txBody>
      </p:sp>
      <p:sp>
        <p:nvSpPr>
          <p:cNvPr id="8195" name="Content Placeholder 4">
            <a:extLst>
              <a:ext uri="{FF2B5EF4-FFF2-40B4-BE49-F238E27FC236}">
                <a16:creationId xmlns:a16="http://schemas.microsoft.com/office/drawing/2014/main" id="{2D02B926-6087-4B7F-880D-CDD6D1849408}"/>
              </a:ext>
            </a:extLst>
          </p:cNvPr>
          <p:cNvSpPr>
            <a:spLocks noGrp="1" noChangeArrowheads="1"/>
          </p:cNvSpPr>
          <p:nvPr>
            <p:ph idx="1"/>
          </p:nvPr>
        </p:nvSpPr>
        <p:spPr>
          <a:xfrm>
            <a:off x="2925720" y="1828800"/>
            <a:ext cx="6269079" cy="797966"/>
          </a:xfrm>
          <a:prstGeom prst="rect">
            <a:avLst/>
          </a:prstGeom>
          <a:solidFill>
            <a:srgbClr val="002060"/>
          </a:solidFill>
        </p:spPr>
        <p:txBody>
          <a:bodyPr/>
          <a:lstStyle/>
          <a:p>
            <a:pPr marL="458788" lvl="1" indent="0">
              <a:buNone/>
            </a:pPr>
            <a:r>
              <a:rPr lang="en-US" altLang="en-US" sz="2040" b="1" dirty="0">
                <a:solidFill>
                  <a:srgbClr val="FFC000"/>
                </a:solidFill>
                <a:latin typeface="Arial" panose="020B0604020202020204" pitchFamily="34" charset="0"/>
                <a:cs typeface="Arial" panose="020B0604020202020204" pitchFamily="34" charset="0"/>
              </a:rPr>
              <a:t>State—</a:t>
            </a:r>
            <a:r>
              <a:rPr lang="en-US" altLang="en-US" sz="2040" dirty="0">
                <a:solidFill>
                  <a:srgbClr val="FFC000"/>
                </a:solidFill>
                <a:latin typeface="Arial" panose="020B0604020202020204" pitchFamily="34" charset="0"/>
                <a:cs typeface="Arial" panose="020B0604020202020204" pitchFamily="34" charset="0"/>
              </a:rPr>
              <a:t>Congressional, State Senate, State Assembly, and Board of Equalization.</a:t>
            </a:r>
          </a:p>
        </p:txBody>
      </p:sp>
      <p:sp>
        <p:nvSpPr>
          <p:cNvPr id="2" name="Slide Number Placeholder 1">
            <a:extLst>
              <a:ext uri="{FF2B5EF4-FFF2-40B4-BE49-F238E27FC236}">
                <a16:creationId xmlns:a16="http://schemas.microsoft.com/office/drawing/2014/main" id="{BEA0812B-F470-40CD-996A-3717303A97F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12</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6" name="Picture 1">
            <a:extLst>
              <a:ext uri="{FF2B5EF4-FFF2-40B4-BE49-F238E27FC236}">
                <a16:creationId xmlns:a16="http://schemas.microsoft.com/office/drawing/2014/main" id="{650FC0D6-E3F1-441C-B16D-A251F53BD3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9176" y="1554481"/>
            <a:ext cx="1710460" cy="11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a:extLst>
              <a:ext uri="{FF2B5EF4-FFF2-40B4-BE49-F238E27FC236}">
                <a16:creationId xmlns:a16="http://schemas.microsoft.com/office/drawing/2014/main" id="{4102BAEB-94AA-4DFC-A553-B129FCD5FD36}"/>
              </a:ext>
            </a:extLst>
          </p:cNvPr>
          <p:cNvSpPr txBox="1">
            <a:spLocks noChangeArrowheads="1"/>
          </p:cNvSpPr>
          <p:nvPr/>
        </p:nvSpPr>
        <p:spPr bwMode="auto">
          <a:xfrm>
            <a:off x="2944495" y="2849880"/>
            <a:ext cx="6250305" cy="800834"/>
          </a:xfrm>
          <a:prstGeom prst="rect">
            <a:avLst/>
          </a:prstGeom>
          <a:solidFill>
            <a:srgbClr val="FFC000"/>
          </a:solidFill>
          <a:ln>
            <a:noFill/>
          </a:ln>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3377" lvl="1" indent="0" eaLnBrk="1" hangingPunct="1">
              <a:buNone/>
            </a:pPr>
            <a:r>
              <a:rPr lang="en-US" altLang="en-US" sz="2040" b="1" dirty="0">
                <a:solidFill>
                  <a:schemeClr val="tx1"/>
                </a:solidFill>
                <a:latin typeface="Arial" panose="020B0604020202020204" pitchFamily="34" charset="0"/>
                <a:cs typeface="Arial" panose="020B0604020202020204" pitchFamily="34" charset="0"/>
              </a:rPr>
              <a:t>Counties—</a:t>
            </a:r>
            <a:r>
              <a:rPr lang="en-US" altLang="en-US" sz="2040" dirty="0">
                <a:solidFill>
                  <a:schemeClr val="tx1"/>
                </a:solidFill>
                <a:latin typeface="Arial" panose="020B0604020202020204" pitchFamily="34" charset="0"/>
                <a:cs typeface="Arial" panose="020B0604020202020204" pitchFamily="34" charset="0"/>
              </a:rPr>
              <a:t>58 counties, some with their own process.</a:t>
            </a:r>
          </a:p>
        </p:txBody>
      </p:sp>
      <p:pic>
        <p:nvPicPr>
          <p:cNvPr id="3074" name="Picture 2">
            <a:extLst>
              <a:ext uri="{FF2B5EF4-FFF2-40B4-BE49-F238E27FC236}">
                <a16:creationId xmlns:a16="http://schemas.microsoft.com/office/drawing/2014/main" id="{675FC032-F0F5-4E4A-A741-6D0A404D44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0806" y="2849881"/>
            <a:ext cx="863601" cy="863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12186FA-EF6F-41D5-BD8D-E111D1D78B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40766" y="2849880"/>
            <a:ext cx="800834" cy="80083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4">
            <a:extLst>
              <a:ext uri="{FF2B5EF4-FFF2-40B4-BE49-F238E27FC236}">
                <a16:creationId xmlns:a16="http://schemas.microsoft.com/office/drawing/2014/main" id="{93EB4368-9A16-40CD-991B-0BA75864FD5A}"/>
              </a:ext>
            </a:extLst>
          </p:cNvPr>
          <p:cNvSpPr txBox="1">
            <a:spLocks noChangeArrowheads="1"/>
          </p:cNvSpPr>
          <p:nvPr/>
        </p:nvSpPr>
        <p:spPr bwMode="auto">
          <a:xfrm>
            <a:off x="2944495" y="3886200"/>
            <a:ext cx="6250305" cy="800834"/>
          </a:xfrm>
          <a:prstGeom prst="rect">
            <a:avLst/>
          </a:prstGeom>
          <a:solidFill>
            <a:schemeClr val="accent1">
              <a:lumMod val="75000"/>
            </a:schemeClr>
          </a:solidFill>
          <a:ln>
            <a:noFill/>
          </a:ln>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3377" lvl="1" indent="0" eaLnBrk="1" hangingPunct="1">
              <a:buNone/>
            </a:pPr>
            <a:br>
              <a:rPr lang="en-US" altLang="en-US" sz="1020" b="1" dirty="0">
                <a:solidFill>
                  <a:schemeClr val="tx1"/>
                </a:solidFill>
                <a:latin typeface="Arial" panose="020B0604020202020204" pitchFamily="34" charset="0"/>
                <a:cs typeface="Arial" panose="020B0604020202020204" pitchFamily="34" charset="0"/>
              </a:rPr>
            </a:br>
            <a:r>
              <a:rPr lang="en-US" altLang="en-US" sz="2040" b="1" dirty="0">
                <a:solidFill>
                  <a:schemeClr val="tx1"/>
                </a:solidFill>
                <a:latin typeface="Arial" panose="020B0604020202020204" pitchFamily="34" charset="0"/>
                <a:cs typeface="Arial" panose="020B0604020202020204" pitchFamily="34" charset="0"/>
              </a:rPr>
              <a:t>Cities—</a:t>
            </a:r>
            <a:r>
              <a:rPr lang="en-US" altLang="en-US" sz="2040" dirty="0">
                <a:solidFill>
                  <a:schemeClr val="tx1"/>
                </a:solidFill>
                <a:latin typeface="Arial" panose="020B0604020202020204" pitchFamily="34" charset="0"/>
                <a:cs typeface="Arial" panose="020B0604020202020204" pitchFamily="34" charset="0"/>
              </a:rPr>
              <a:t>482 cities, some with their own process.</a:t>
            </a:r>
          </a:p>
        </p:txBody>
      </p:sp>
      <p:pic>
        <p:nvPicPr>
          <p:cNvPr id="3078" name="Picture 6">
            <a:extLst>
              <a:ext uri="{FF2B5EF4-FFF2-40B4-BE49-F238E27FC236}">
                <a16:creationId xmlns:a16="http://schemas.microsoft.com/office/drawing/2014/main" id="{2A8AD421-6E6A-4ACD-ACCF-5672587F1D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0806" y="3886200"/>
            <a:ext cx="797966" cy="7979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A4C68EE-7BCE-49B0-8A3C-CFBF2BB9D2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40766" y="3886200"/>
            <a:ext cx="797966" cy="797966"/>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4">
            <a:extLst>
              <a:ext uri="{FF2B5EF4-FFF2-40B4-BE49-F238E27FC236}">
                <a16:creationId xmlns:a16="http://schemas.microsoft.com/office/drawing/2014/main" id="{933A59E6-F33A-4EEC-ACE2-AFA324514357}"/>
              </a:ext>
            </a:extLst>
          </p:cNvPr>
          <p:cNvSpPr txBox="1">
            <a:spLocks noChangeArrowheads="1"/>
          </p:cNvSpPr>
          <p:nvPr/>
        </p:nvSpPr>
        <p:spPr bwMode="auto">
          <a:xfrm>
            <a:off x="2925720" y="4922520"/>
            <a:ext cx="6269079" cy="800834"/>
          </a:xfrm>
          <a:prstGeom prst="rect">
            <a:avLst/>
          </a:prstGeom>
          <a:solidFill>
            <a:schemeClr val="accent1">
              <a:lumMod val="60000"/>
              <a:lumOff val="40000"/>
            </a:schemeClr>
          </a:solidFill>
          <a:ln>
            <a:noFill/>
          </a:ln>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3377" lvl="1" indent="0" eaLnBrk="1" hangingPunct="1">
              <a:buNone/>
            </a:pPr>
            <a:r>
              <a:rPr lang="en-US" altLang="en-US" sz="2040" b="1" dirty="0">
                <a:solidFill>
                  <a:schemeClr val="tx1"/>
                </a:solidFill>
                <a:latin typeface="Arial" panose="020B0604020202020204" pitchFamily="34" charset="0"/>
                <a:cs typeface="Arial" panose="020B0604020202020204" pitchFamily="34" charset="0"/>
              </a:rPr>
              <a:t>School Districts—</a:t>
            </a:r>
            <a:r>
              <a:rPr lang="en-US" altLang="en-US" sz="2040" dirty="0">
                <a:solidFill>
                  <a:schemeClr val="tx1"/>
                </a:solidFill>
                <a:latin typeface="Arial" panose="020B0604020202020204" pitchFamily="34" charset="0"/>
                <a:cs typeface="Arial" panose="020B0604020202020204" pitchFamily="34" charset="0"/>
              </a:rPr>
              <a:t>1037 school districts, some with their own process.</a:t>
            </a:r>
          </a:p>
        </p:txBody>
      </p:sp>
      <p:pic>
        <p:nvPicPr>
          <p:cNvPr id="3082" name="Picture 10">
            <a:extLst>
              <a:ext uri="{FF2B5EF4-FFF2-40B4-BE49-F238E27FC236}">
                <a16:creationId xmlns:a16="http://schemas.microsoft.com/office/drawing/2014/main" id="{3321F4D6-DE6F-4B1F-9792-4ECC4FD2288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322605" y="4836160"/>
            <a:ext cx="777240" cy="894317"/>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4">
            <a:extLst>
              <a:ext uri="{FF2B5EF4-FFF2-40B4-BE49-F238E27FC236}">
                <a16:creationId xmlns:a16="http://schemas.microsoft.com/office/drawing/2014/main" id="{C03B2038-FE4C-47D0-BC2C-0B39A94E856D}"/>
              </a:ext>
            </a:extLst>
          </p:cNvPr>
          <p:cNvSpPr txBox="1">
            <a:spLocks noChangeArrowheads="1"/>
          </p:cNvSpPr>
          <p:nvPr/>
        </p:nvSpPr>
        <p:spPr bwMode="auto">
          <a:xfrm>
            <a:off x="2903192" y="5969431"/>
            <a:ext cx="6269079" cy="800834"/>
          </a:xfrm>
          <a:prstGeom prst="rect">
            <a:avLst/>
          </a:prstGeom>
          <a:solidFill>
            <a:schemeClr val="accent2">
              <a:lumMod val="20000"/>
              <a:lumOff val="80000"/>
            </a:schemeClr>
          </a:solidFill>
          <a:ln>
            <a:noFill/>
          </a:ln>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3377" lvl="1" indent="0" eaLnBrk="1" hangingPunct="1">
              <a:buNone/>
            </a:pPr>
            <a:r>
              <a:rPr lang="en-US" altLang="en-US" sz="2040" b="1" dirty="0">
                <a:solidFill>
                  <a:schemeClr val="tx1"/>
                </a:solidFill>
                <a:latin typeface="Arial" panose="020B0604020202020204" pitchFamily="34" charset="0"/>
                <a:cs typeface="Arial" panose="020B0604020202020204" pitchFamily="34" charset="0"/>
              </a:rPr>
              <a:t>Other Redistricting Efforts—</a:t>
            </a:r>
            <a:r>
              <a:rPr lang="en-US" altLang="en-US" sz="2040" dirty="0">
                <a:solidFill>
                  <a:schemeClr val="tx1"/>
                </a:solidFill>
                <a:latin typeface="Arial" panose="020B0604020202020204" pitchFamily="34" charset="0"/>
                <a:cs typeface="Arial" panose="020B0604020202020204" pitchFamily="34" charset="0"/>
              </a:rPr>
              <a:t>water districts, community college districts, etc.</a:t>
            </a:r>
          </a:p>
        </p:txBody>
      </p:sp>
      <p:pic>
        <p:nvPicPr>
          <p:cNvPr id="16" name="Picture 1">
            <a:extLst>
              <a:ext uri="{FF2B5EF4-FFF2-40B4-BE49-F238E27FC236}">
                <a16:creationId xmlns:a16="http://schemas.microsoft.com/office/drawing/2014/main" id="{E46C9F14-4076-6E44-BF2C-B3BDF7DB64FF}"/>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a:extLst>
              <a:ext uri="{FF2B5EF4-FFF2-40B4-BE49-F238E27FC236}">
                <a16:creationId xmlns:a16="http://schemas.microsoft.com/office/drawing/2014/main" id="{8231575C-2E13-5A43-BEC9-C8EFF1125198}"/>
              </a:ext>
            </a:extLst>
          </p:cNvPr>
          <p:cNvSpPr txBox="1">
            <a:spLocks/>
          </p:cNvSpPr>
          <p:nvPr/>
        </p:nvSpPr>
        <p:spPr>
          <a:xfrm>
            <a:off x="131016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19707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a:extLst>
              <a:ext uri="{FF2B5EF4-FFF2-40B4-BE49-F238E27FC236}">
                <a16:creationId xmlns:a16="http://schemas.microsoft.com/office/drawing/2014/main" id="{A443AB79-BA2A-432F-BC1C-6B84F64F9F2E}"/>
              </a:ext>
            </a:extLst>
          </p:cNvPr>
          <p:cNvSpPr>
            <a:spLocks noGrp="1" noChangeArrowheads="1"/>
          </p:cNvSpPr>
          <p:nvPr>
            <p:ph type="title"/>
          </p:nvPr>
        </p:nvSpPr>
        <p:spPr/>
        <p:txBody>
          <a:bodyPr>
            <a:normAutofit/>
          </a:bodyPr>
          <a:lstStyle/>
          <a:p>
            <a:pPr eaLnBrk="1" hangingPunct="1"/>
            <a:r>
              <a:rPr lang="en-US" altLang="en-US" sz="4400" dirty="0">
                <a:solidFill>
                  <a:srgbClr val="002060"/>
                </a:solidFill>
                <a:latin typeface="Arial Black" panose="020B0A04020102020204" pitchFamily="34" charset="0"/>
                <a:cs typeface="Arial" panose="020B0604020202020204" pitchFamily="34" charset="0"/>
              </a:rPr>
              <a:t>History</a:t>
            </a:r>
          </a:p>
        </p:txBody>
      </p:sp>
      <p:sp>
        <p:nvSpPr>
          <p:cNvPr id="8195" name="Content Placeholder 4">
            <a:extLst>
              <a:ext uri="{FF2B5EF4-FFF2-40B4-BE49-F238E27FC236}">
                <a16:creationId xmlns:a16="http://schemas.microsoft.com/office/drawing/2014/main" id="{E859EEAF-C32C-4D99-9A5E-91ABF438CB73}"/>
              </a:ext>
            </a:extLst>
          </p:cNvPr>
          <p:cNvSpPr>
            <a:spLocks noGrp="1" noChangeArrowheads="1"/>
          </p:cNvSpPr>
          <p:nvPr>
            <p:ph idx="1"/>
          </p:nvPr>
        </p:nvSpPr>
        <p:spPr>
          <a:xfrm>
            <a:off x="1193800" y="1665944"/>
            <a:ext cx="9982200" cy="4398962"/>
          </a:xfrm>
          <a:prstGeom prst="rect">
            <a:avLst/>
          </a:prstGeom>
        </p:spPr>
        <p:txBody>
          <a:bodyPr>
            <a:normAutofit/>
          </a:bodyPr>
          <a:lstStyle/>
          <a:p>
            <a:pPr eaLnBrk="1" hangingPunct="1">
              <a:defRPr/>
            </a:pPr>
            <a:r>
              <a:rPr lang="en-US" altLang="en-US" sz="2000" b="1" dirty="0">
                <a:solidFill>
                  <a:srgbClr val="002060"/>
                </a:solidFill>
                <a:latin typeface="Arial" panose="020B0604020202020204" pitchFamily="34" charset="0"/>
                <a:cs typeface="Arial" panose="020B0604020202020204" pitchFamily="34" charset="0"/>
              </a:rPr>
              <a:t>Prior to 2010</a:t>
            </a:r>
            <a:r>
              <a:rPr lang="en-US" altLang="en-US" sz="2000" dirty="0">
                <a:solidFill>
                  <a:schemeClr val="tx1"/>
                </a:solidFill>
                <a:latin typeface="Arial" panose="020B0604020202020204" pitchFamily="34" charset="0"/>
                <a:cs typeface="Arial" panose="020B0604020202020204" pitchFamily="34" charset="0"/>
              </a:rPr>
              <a:t>—Legislators drew lines, or the court did if the legislature failed to carry out this duty properly</a:t>
            </a:r>
          </a:p>
          <a:p>
            <a:pPr eaLnBrk="1" hangingPunct="1">
              <a:defRPr/>
            </a:pPr>
            <a:r>
              <a:rPr lang="en-US" altLang="en-US" sz="2000" b="1" dirty="0">
                <a:solidFill>
                  <a:srgbClr val="002060"/>
                </a:solidFill>
                <a:latin typeface="Arial" panose="020B0604020202020204" pitchFamily="34" charset="0"/>
                <a:cs typeface="Arial" panose="020B0604020202020204" pitchFamily="34" charset="0"/>
              </a:rPr>
              <a:t>Proposition 11 (2008)</a:t>
            </a:r>
            <a:r>
              <a:rPr lang="en-US" altLang="en-US" sz="2000" dirty="0">
                <a:solidFill>
                  <a:schemeClr val="tx1"/>
                </a:solidFill>
                <a:latin typeface="Arial" panose="020B0604020202020204" pitchFamily="34" charset="0"/>
                <a:cs typeface="Arial" panose="020B0604020202020204" pitchFamily="34" charset="0"/>
              </a:rPr>
              <a:t>—the Voters FIRST Act/We Draw the Lines for State Senate, State Assembly, and Board of Equalization</a:t>
            </a:r>
          </a:p>
          <a:p>
            <a:pPr eaLnBrk="1" hangingPunct="1">
              <a:defRPr/>
            </a:pPr>
            <a:r>
              <a:rPr lang="en-US" altLang="en-US" sz="2000" b="1" dirty="0">
                <a:solidFill>
                  <a:srgbClr val="002060"/>
                </a:solidFill>
                <a:latin typeface="Arial" panose="020B0604020202020204" pitchFamily="34" charset="0"/>
                <a:cs typeface="Arial" panose="020B0604020202020204" pitchFamily="34" charset="0"/>
              </a:rPr>
              <a:t>Proposition 20 (2010)</a:t>
            </a:r>
            <a:r>
              <a:rPr lang="en-US" altLang="en-US" sz="2000" dirty="0">
                <a:solidFill>
                  <a:schemeClr val="tx1"/>
                </a:solidFill>
                <a:latin typeface="Arial" panose="020B0604020202020204" pitchFamily="34" charset="0"/>
                <a:cs typeface="Arial" panose="020B0604020202020204" pitchFamily="34" charset="0"/>
              </a:rPr>
              <a:t>—Added congressional districts</a:t>
            </a:r>
          </a:p>
          <a:p>
            <a:pPr eaLnBrk="1" hangingPunct="1">
              <a:defRPr/>
            </a:pPr>
            <a:r>
              <a:rPr lang="en-US" altLang="en-US" sz="2000" b="1" dirty="0">
                <a:solidFill>
                  <a:srgbClr val="002060"/>
                </a:solidFill>
                <a:latin typeface="Arial" panose="020B0604020202020204" pitchFamily="34" charset="0"/>
                <a:cs typeface="Arial" panose="020B0604020202020204" pitchFamily="34" charset="0"/>
              </a:rPr>
              <a:t>2010 Redistricting Commission</a:t>
            </a:r>
          </a:p>
          <a:p>
            <a:pPr eaLnBrk="1" hangingPunct="1">
              <a:defRPr/>
            </a:pPr>
            <a:r>
              <a:rPr lang="en-US" altLang="en-US" sz="2000" b="1" dirty="0">
                <a:solidFill>
                  <a:srgbClr val="002060"/>
                </a:solidFill>
                <a:latin typeface="Arial" panose="020B0604020202020204" pitchFamily="34" charset="0"/>
                <a:cs typeface="Arial" panose="020B0604020202020204" pitchFamily="34" charset="0"/>
              </a:rPr>
              <a:t>2020 Redistricting Commission</a:t>
            </a:r>
          </a:p>
          <a:p>
            <a:pPr eaLnBrk="1" hangingPunct="1">
              <a:defRPr/>
            </a:pPr>
            <a:r>
              <a:rPr lang="en-US" altLang="en-US" sz="2000" b="1" dirty="0">
                <a:solidFill>
                  <a:srgbClr val="002060"/>
                </a:solidFill>
                <a:latin typeface="Arial" panose="020B0604020202020204" pitchFamily="34" charset="0"/>
                <a:cs typeface="Arial" panose="020B0604020202020204" pitchFamily="34" charset="0"/>
              </a:rPr>
              <a:t>Other States with Independent Commissions</a:t>
            </a:r>
            <a:r>
              <a:rPr lang="en-US" altLang="en-US" sz="2000" dirty="0">
                <a:solidFill>
                  <a:schemeClr val="tx1"/>
                </a:solidFill>
                <a:latin typeface="Arial" panose="020B0604020202020204" pitchFamily="34" charset="0"/>
                <a:cs typeface="Arial" panose="020B0604020202020204" pitchFamily="34" charset="0"/>
              </a:rPr>
              <a:t>—Arizona, Colorado, Idaho, Michigan, Montana and Washington use independent commissions to draw the lines.</a:t>
            </a:r>
          </a:p>
          <a:p>
            <a:pPr>
              <a:defRPr/>
            </a:pPr>
            <a:endParaRPr lang="en-US" altLang="en-US"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D5D96C8-4DA0-42DC-B2EE-71B27D854D4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13</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3074" name="Picture 2" descr="Online or electronic voting Free Vector">
            <a:extLst>
              <a:ext uri="{FF2B5EF4-FFF2-40B4-BE49-F238E27FC236}">
                <a16:creationId xmlns:a16="http://schemas.microsoft.com/office/drawing/2014/main" id="{FB89E864-6A40-4117-820D-D1BF2377C6E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42078" y="5410201"/>
            <a:ext cx="4171873" cy="20595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A46D7396-26BD-1C42-9416-A258E8834258}"/>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a:extLst>
              <a:ext uri="{FF2B5EF4-FFF2-40B4-BE49-F238E27FC236}">
                <a16:creationId xmlns:a16="http://schemas.microsoft.com/office/drawing/2014/main" id="{0E353E92-66A4-8145-83B0-B7E0315FD6F2}"/>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11454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a:extLst>
              <a:ext uri="{FF2B5EF4-FFF2-40B4-BE49-F238E27FC236}">
                <a16:creationId xmlns:a16="http://schemas.microsoft.com/office/drawing/2014/main" id="{1134910A-26DF-4A8B-83BE-3D47880DEA80}"/>
              </a:ext>
            </a:extLst>
          </p:cNvPr>
          <p:cNvSpPr>
            <a:spLocks noGrp="1" noChangeArrowheads="1"/>
          </p:cNvSpPr>
          <p:nvPr>
            <p:ph type="title"/>
          </p:nvPr>
        </p:nvSpPr>
        <p:spPr/>
        <p:txBody>
          <a:bodyPr/>
          <a:lstStyle/>
          <a:p>
            <a:pPr eaLnBrk="1" hangingPunct="1"/>
            <a:r>
              <a:rPr lang="en-US" altLang="en-US" dirty="0">
                <a:solidFill>
                  <a:srgbClr val="002060"/>
                </a:solidFill>
                <a:latin typeface="Arial Black" panose="020B0A04020102020204" pitchFamily="34" charset="0"/>
              </a:rPr>
              <a:t>Commissioner Selection</a:t>
            </a:r>
            <a:endParaRPr lang="en-US" altLang="en-US" sz="1813" dirty="0">
              <a:solidFill>
                <a:srgbClr val="002060"/>
              </a:solidFill>
              <a:latin typeface="Arial" panose="020B0604020202020204" pitchFamily="34" charset="0"/>
              <a:cs typeface="Arial" panose="020B0604020202020204" pitchFamily="34" charset="0"/>
            </a:endParaRPr>
          </a:p>
        </p:txBody>
      </p:sp>
      <p:sp>
        <p:nvSpPr>
          <p:cNvPr id="13315" name="Content Placeholder 1">
            <a:extLst>
              <a:ext uri="{FF2B5EF4-FFF2-40B4-BE49-F238E27FC236}">
                <a16:creationId xmlns:a16="http://schemas.microsoft.com/office/drawing/2014/main" id="{C10B4730-E108-4BC9-BB89-1B4C817A5625}"/>
              </a:ext>
            </a:extLst>
          </p:cNvPr>
          <p:cNvSpPr>
            <a:spLocks noGrp="1" noChangeArrowheads="1"/>
          </p:cNvSpPr>
          <p:nvPr>
            <p:ph idx="1"/>
          </p:nvPr>
        </p:nvSpPr>
        <p:spPr>
          <a:xfrm>
            <a:off x="1498600" y="1588273"/>
            <a:ext cx="9593157" cy="4398962"/>
          </a:xfrm>
          <a:prstGeom prst="rect">
            <a:avLst/>
          </a:prstGeom>
        </p:spPr>
        <p:txBody>
          <a:bodyPr>
            <a:normAutofit/>
          </a:bodyPr>
          <a:lstStyle/>
          <a:p>
            <a:pPr algn="just" eaLnBrk="1" hangingPunct="1"/>
            <a:r>
              <a:rPr lang="en-US" altLang="en-US" sz="2000" b="1" dirty="0">
                <a:solidFill>
                  <a:srgbClr val="002060"/>
                </a:solidFill>
                <a:latin typeface="Arial" panose="020B0604020202020204" pitchFamily="34" charset="0"/>
                <a:cs typeface="Arial" panose="020B0604020202020204" pitchFamily="34" charset="0"/>
              </a:rPr>
              <a:t>Commissioner Applications </a:t>
            </a:r>
            <a:r>
              <a:rPr lang="en-US" altLang="en-US" sz="2000" b="1" dirty="0">
                <a:solidFill>
                  <a:schemeClr val="tx1"/>
                </a:solidFill>
                <a:latin typeface="Arial" panose="020B0604020202020204" pitchFamily="34" charset="0"/>
                <a:cs typeface="Arial" panose="020B0604020202020204" pitchFamily="34" charset="0"/>
              </a:rPr>
              <a:t>(Over 20,000 applicants)</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Supplemental Applications </a:t>
            </a:r>
            <a:r>
              <a:rPr lang="en-US" altLang="en-US" sz="2000" b="1" dirty="0">
                <a:solidFill>
                  <a:schemeClr val="tx1"/>
                </a:solidFill>
                <a:latin typeface="Arial" panose="020B0604020202020204" pitchFamily="34" charset="0"/>
                <a:cs typeface="Arial" panose="020B0604020202020204" pitchFamily="34" charset="0"/>
              </a:rPr>
              <a:t>(2,000)</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Interview/Screening Process </a:t>
            </a:r>
            <a:r>
              <a:rPr lang="en-US" altLang="en-US" sz="2000" b="1" dirty="0">
                <a:solidFill>
                  <a:schemeClr val="tx1"/>
                </a:solidFill>
                <a:latin typeface="Arial" panose="020B0604020202020204" pitchFamily="34" charset="0"/>
                <a:cs typeface="Arial" panose="020B0604020202020204" pitchFamily="34" charset="0"/>
              </a:rPr>
              <a:t>(120 applicants)</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Applicant Pool Sent to Legislature </a:t>
            </a:r>
            <a:r>
              <a:rPr lang="en-US" altLang="en-US" sz="2000" b="1" dirty="0">
                <a:solidFill>
                  <a:schemeClr val="tx1"/>
                </a:solidFill>
                <a:latin typeface="Arial" panose="020B0604020202020204" pitchFamily="34" charset="0"/>
                <a:cs typeface="Arial" panose="020B0604020202020204" pitchFamily="34" charset="0"/>
              </a:rPr>
              <a:t>(60 applicants)</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Legislative Strikes </a:t>
            </a:r>
            <a:r>
              <a:rPr lang="en-US" altLang="en-US" sz="2000" b="1" dirty="0">
                <a:solidFill>
                  <a:schemeClr val="tx1"/>
                </a:solidFill>
                <a:latin typeface="Arial" panose="020B0604020202020204" pitchFamily="34" charset="0"/>
                <a:cs typeface="Arial" panose="020B0604020202020204" pitchFamily="34" charset="0"/>
              </a:rPr>
              <a:t>(12 strikes each party)</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Lottery System: First 8</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Final 6 Selection</a:t>
            </a:r>
          </a:p>
        </p:txBody>
      </p:sp>
      <p:sp>
        <p:nvSpPr>
          <p:cNvPr id="2" name="Slide Number Placeholder 1">
            <a:extLst>
              <a:ext uri="{FF2B5EF4-FFF2-40B4-BE49-F238E27FC236}">
                <a16:creationId xmlns:a16="http://schemas.microsoft.com/office/drawing/2014/main" id="{E10F6250-404F-4CB0-9C9C-E704000433B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14</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8196" name="Picture 4">
            <a:extLst>
              <a:ext uri="{FF2B5EF4-FFF2-40B4-BE49-F238E27FC236}">
                <a16:creationId xmlns:a16="http://schemas.microsoft.com/office/drawing/2014/main" id="{B10BA1DA-457F-4D28-A749-16C73BDE124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26984" y="5011081"/>
            <a:ext cx="1529465" cy="17707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2CF6CAA9-5560-4402-8492-46E3EFD67190}"/>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22657" y="5352964"/>
            <a:ext cx="608118" cy="48830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59BFA6F2-B1C6-404A-804D-BDB7A9412B0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47329" y="4759967"/>
            <a:ext cx="1624781" cy="17707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2277D157-6F58-4397-B964-4B66DD100867}"/>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98179" y="5328792"/>
            <a:ext cx="608118" cy="4883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92ABEEB-FE98-48D3-840A-A83EB8C656D8}"/>
              </a:ext>
            </a:extLst>
          </p:cNvPr>
          <p:cNvPicPr>
            <a:picLocks noChangeAspect="1" noChangeArrowheads="1"/>
          </p:cNvPicPr>
          <p:nvPr/>
        </p:nvPicPr>
        <p:blipFill>
          <a:blip r:embed="rId5" cstate="screen">
            <a:clrChange>
              <a:clrFrom>
                <a:srgbClr val="FFFFFF"/>
              </a:clrFrom>
              <a:clrTo>
                <a:srgbClr val="FFFFFF">
                  <a:alpha val="0"/>
                </a:srgbClr>
              </a:clrTo>
            </a:clrChange>
            <a:biLevel thresh="75000"/>
            <a:extLst>
              <a:ext uri="{28A0092B-C50C-407E-A947-70E740481C1C}">
                <a14:useLocalDpi xmlns:a14="http://schemas.microsoft.com/office/drawing/2010/main"/>
              </a:ext>
            </a:extLst>
          </a:blip>
          <a:srcRect/>
          <a:stretch>
            <a:fillRect/>
          </a:stretch>
        </p:blipFill>
        <p:spPr bwMode="auto">
          <a:xfrm>
            <a:off x="6762990" y="4908438"/>
            <a:ext cx="2431810" cy="16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90296550-88EF-6448-8FDC-4206BC55B218}"/>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1">
            <a:extLst>
              <a:ext uri="{FF2B5EF4-FFF2-40B4-BE49-F238E27FC236}">
                <a16:creationId xmlns:a16="http://schemas.microsoft.com/office/drawing/2014/main" id="{1C4856A9-D109-3344-AED2-A72DAB38ED76}"/>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83497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a:extLst>
              <a:ext uri="{FF2B5EF4-FFF2-40B4-BE49-F238E27FC236}">
                <a16:creationId xmlns:a16="http://schemas.microsoft.com/office/drawing/2014/main" id="{1118B94D-BE49-4463-89B1-785EDCDEE841}"/>
              </a:ext>
            </a:extLst>
          </p:cNvPr>
          <p:cNvSpPr>
            <a:spLocks noGrp="1" noChangeArrowheads="1"/>
          </p:cNvSpPr>
          <p:nvPr>
            <p:ph type="title"/>
          </p:nvPr>
        </p:nvSpPr>
        <p:spPr/>
        <p:txBody>
          <a:bodyPr/>
          <a:lstStyle/>
          <a:p>
            <a:pPr eaLnBrk="1" hangingPunct="1"/>
            <a:r>
              <a:rPr lang="en-US" altLang="en-US" dirty="0">
                <a:solidFill>
                  <a:srgbClr val="002060"/>
                </a:solidFill>
                <a:latin typeface="Arial Black" panose="020B0A04020102020204" pitchFamily="34" charset="0"/>
                <a:cs typeface="Arial" panose="020B0604020202020204" pitchFamily="34" charset="0"/>
              </a:rPr>
              <a:t>Who we are</a:t>
            </a:r>
          </a:p>
        </p:txBody>
      </p:sp>
      <p:sp>
        <p:nvSpPr>
          <p:cNvPr id="11266" name="Content Placeholder 1">
            <a:extLst>
              <a:ext uri="{FF2B5EF4-FFF2-40B4-BE49-F238E27FC236}">
                <a16:creationId xmlns:a16="http://schemas.microsoft.com/office/drawing/2014/main" id="{59E29D81-182A-4CE6-A66F-B29AFFC8A443}"/>
              </a:ext>
            </a:extLst>
          </p:cNvPr>
          <p:cNvSpPr>
            <a:spLocks noGrp="1"/>
          </p:cNvSpPr>
          <p:nvPr>
            <p:ph idx="1"/>
          </p:nvPr>
        </p:nvSpPr>
        <p:spPr>
          <a:xfrm>
            <a:off x="921174" y="1306119"/>
            <a:ext cx="9734746" cy="403700"/>
          </a:xfrm>
          <a:prstGeom prst="rect">
            <a:avLst/>
          </a:prstGeom>
        </p:spPr>
        <p:txBody>
          <a:bodyPr rtlCol="0">
            <a:noAutofit/>
          </a:bodyPr>
          <a:lstStyle/>
          <a:p>
            <a:pPr>
              <a:buFont typeface="Wingdings 3" charset="2"/>
              <a:buChar char=""/>
              <a:defRPr/>
            </a:pPr>
            <a:r>
              <a:rPr lang="en-US" sz="2400" b="1" dirty="0">
                <a:solidFill>
                  <a:srgbClr val="002060"/>
                </a:solidFill>
                <a:latin typeface="Arial" charset="0"/>
                <a:cs typeface="Arial" charset="0"/>
              </a:rPr>
              <a:t>2020 Commissioners: 14 Members</a:t>
            </a:r>
            <a:br>
              <a:rPr lang="en-US" dirty="0">
                <a:solidFill>
                  <a:schemeClr val="tx1"/>
                </a:solidFill>
                <a:latin typeface="Arial" charset="0"/>
                <a:cs typeface="Arial" charset="0"/>
              </a:rPr>
            </a:br>
            <a:endParaRPr lang="en-US" dirty="0">
              <a:solidFill>
                <a:schemeClr val="bg1">
                  <a:lumMod val="65000"/>
                </a:schemeClr>
              </a:solidFill>
              <a:latin typeface="Arial" charset="0"/>
              <a:cs typeface="Arial" charset="0"/>
            </a:endParaRPr>
          </a:p>
        </p:txBody>
      </p:sp>
      <p:sp>
        <p:nvSpPr>
          <p:cNvPr id="3" name="Slide Number Placeholder 2">
            <a:extLst>
              <a:ext uri="{FF2B5EF4-FFF2-40B4-BE49-F238E27FC236}">
                <a16:creationId xmlns:a16="http://schemas.microsoft.com/office/drawing/2014/main" id="{E2FECDC4-92E4-4736-8DB5-01B3C7C03991}"/>
              </a:ext>
            </a:extLst>
          </p:cNvPr>
          <p:cNvSpPr>
            <a:spLocks noGrp="1"/>
          </p:cNvSpPr>
          <p:nvPr>
            <p:ph type="sldNum" sz="quarter" idx="12"/>
          </p:nvPr>
        </p:nvSpPr>
        <p:spPr>
          <a:xfrm>
            <a:off x="8724758" y="6847629"/>
            <a:ext cx="774842" cy="413808"/>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15</a:t>
            </a:fld>
            <a:endParaRPr lang="en-US" altLang="en-US" sz="1813" b="1" dirty="0">
              <a:solidFill>
                <a:srgbClr val="FFC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43119FDF-FBBB-4E67-AD75-559012582E7D}"/>
              </a:ext>
            </a:extLst>
          </p:cNvPr>
          <p:cNvGraphicFramePr>
            <a:graphicFrameLocks noGrp="1"/>
          </p:cNvGraphicFramePr>
          <p:nvPr>
            <p:extLst>
              <p:ext uri="{D42A27DB-BD31-4B8C-83A1-F6EECF244321}">
                <p14:modId xmlns:p14="http://schemas.microsoft.com/office/powerpoint/2010/main" val="3844236223"/>
              </p:ext>
            </p:extLst>
          </p:nvPr>
        </p:nvGraphicFramePr>
        <p:xfrm>
          <a:off x="1270000" y="1827652"/>
          <a:ext cx="9734746" cy="2658331"/>
        </p:xfrm>
        <a:graphic>
          <a:graphicData uri="http://schemas.openxmlformats.org/drawingml/2006/table">
            <a:tbl>
              <a:tblPr/>
              <a:tblGrid>
                <a:gridCol w="5125263">
                  <a:extLst>
                    <a:ext uri="{9D8B030D-6E8A-4147-A177-3AD203B41FA5}">
                      <a16:colId xmlns:a16="http://schemas.microsoft.com/office/drawing/2014/main" val="20000"/>
                    </a:ext>
                  </a:extLst>
                </a:gridCol>
                <a:gridCol w="4609483">
                  <a:extLst>
                    <a:ext uri="{9D8B030D-6E8A-4147-A177-3AD203B41FA5}">
                      <a16:colId xmlns:a16="http://schemas.microsoft.com/office/drawing/2014/main" val="20001"/>
                    </a:ext>
                  </a:extLst>
                </a:gridCol>
              </a:tblGrid>
              <a:tr h="346977">
                <a:tc>
                  <a:txBody>
                    <a:bodyPr/>
                    <a:lstStyle/>
                    <a:p>
                      <a:pPr fontAlgn="base">
                        <a:buFont typeface="Arial" panose="020B0604020202020204" pitchFamily="34" charset="0"/>
                        <a:buChar char="•"/>
                      </a:pPr>
                      <a:r>
                        <a:rPr lang="en-US" sz="1400" b="1" noProof="0" dirty="0" err="1">
                          <a:effectLst/>
                        </a:rPr>
                        <a:t>Isra</a:t>
                      </a:r>
                      <a:r>
                        <a:rPr lang="en-US" sz="1400" b="1" dirty="0">
                          <a:effectLst/>
                        </a:rPr>
                        <a:t> Ahmad</a:t>
                      </a:r>
                      <a:r>
                        <a:rPr lang="en-US" sz="1400" dirty="0">
                          <a:effectLst/>
                        </a:rPr>
                        <a:t>, San Jose, No Party Preference</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en-US" sz="1400" b="1" dirty="0">
                          <a:effectLst/>
                        </a:rPr>
                        <a:t>Sara </a:t>
                      </a:r>
                      <a:r>
                        <a:rPr lang="en-US" sz="1400" b="1" dirty="0" err="1">
                          <a:effectLst/>
                        </a:rPr>
                        <a:t>Sadhwani</a:t>
                      </a:r>
                      <a:r>
                        <a:rPr lang="en-US" sz="1400" dirty="0">
                          <a:effectLst/>
                        </a:rPr>
                        <a:t>, La Cañada Flintridge, Democrat</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0"/>
                  </a:ext>
                </a:extLst>
              </a:tr>
              <a:tr h="464952">
                <a:tc>
                  <a:txBody>
                    <a:bodyPr/>
                    <a:lstStyle/>
                    <a:p>
                      <a:pPr fontAlgn="base">
                        <a:buFont typeface="Arial" panose="020B0604020202020204" pitchFamily="34" charset="0"/>
                        <a:buChar char="•"/>
                      </a:pPr>
                      <a:r>
                        <a:rPr lang="pt-BR" sz="1400" b="1" dirty="0">
                          <a:effectLst/>
                        </a:rPr>
                        <a:t>Linda Akutagawa</a:t>
                      </a:r>
                      <a:r>
                        <a:rPr lang="pt-BR" sz="1400" dirty="0">
                          <a:effectLst/>
                        </a:rPr>
                        <a:t>, Huntington Beach, No Party Preference</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en-US" sz="1400" b="1" dirty="0">
                          <a:effectLst/>
                        </a:rPr>
                        <a:t>Patricia S. </a:t>
                      </a:r>
                      <a:r>
                        <a:rPr lang="en-US" sz="1400" b="1" dirty="0" err="1">
                          <a:effectLst/>
                        </a:rPr>
                        <a:t>Sinay</a:t>
                      </a:r>
                      <a:r>
                        <a:rPr lang="en-US" sz="1400" dirty="0">
                          <a:effectLst/>
                        </a:rPr>
                        <a:t>, Encinitas, Democrat</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1"/>
                  </a:ext>
                </a:extLst>
              </a:tr>
              <a:tr h="346977">
                <a:tc>
                  <a:txBody>
                    <a:bodyPr/>
                    <a:lstStyle/>
                    <a:p>
                      <a:pPr fontAlgn="base">
                        <a:buFont typeface="Arial" panose="020B0604020202020204" pitchFamily="34" charset="0"/>
                        <a:buChar char="•"/>
                      </a:pPr>
                      <a:r>
                        <a:rPr lang="en-US" sz="1400" b="1" dirty="0">
                          <a:effectLst/>
                        </a:rPr>
                        <a:t>Jane Andersen</a:t>
                      </a:r>
                      <a:r>
                        <a:rPr lang="en-US" sz="1400" dirty="0">
                          <a:effectLst/>
                        </a:rPr>
                        <a:t>, Berkeley, Republican</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en-US" sz="1400" b="1" dirty="0" err="1">
                          <a:effectLst/>
                        </a:rPr>
                        <a:t>Derric</a:t>
                      </a:r>
                      <a:r>
                        <a:rPr lang="en-US" sz="1400" b="1" dirty="0">
                          <a:effectLst/>
                        </a:rPr>
                        <a:t> Taylor</a:t>
                      </a:r>
                      <a:r>
                        <a:rPr lang="en-US" sz="1400" dirty="0">
                          <a:effectLst/>
                        </a:rPr>
                        <a:t>, Los Angeles, Republican</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2"/>
                  </a:ext>
                </a:extLst>
              </a:tr>
              <a:tr h="416210">
                <a:tc>
                  <a:txBody>
                    <a:bodyPr/>
                    <a:lstStyle/>
                    <a:p>
                      <a:pPr fontAlgn="base">
                        <a:buFont typeface="Arial" panose="020B0604020202020204" pitchFamily="34" charset="0"/>
                        <a:buChar char="•"/>
                      </a:pPr>
                      <a:r>
                        <a:rPr lang="en-US" sz="1400" b="1" dirty="0">
                          <a:effectLst/>
                        </a:rPr>
                        <a:t>Alicia Fernández</a:t>
                      </a:r>
                      <a:r>
                        <a:rPr lang="en-US" sz="1400" dirty="0">
                          <a:effectLst/>
                        </a:rPr>
                        <a:t>, Clarksburg, Republican</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pt-BR" sz="1400" b="1" dirty="0">
                          <a:effectLst/>
                        </a:rPr>
                        <a:t>Pedro Toledo</a:t>
                      </a:r>
                      <a:r>
                        <a:rPr lang="pt-BR" sz="1400" dirty="0">
                          <a:effectLst/>
                        </a:rPr>
                        <a:t>, Petaluma, No Party Preference</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3"/>
                  </a:ext>
                </a:extLst>
              </a:tr>
              <a:tr h="313931">
                <a:tc>
                  <a:txBody>
                    <a:bodyPr/>
                    <a:lstStyle/>
                    <a:p>
                      <a:pPr fontAlgn="base">
                        <a:buFont typeface="Arial" panose="020B0604020202020204" pitchFamily="34" charset="0"/>
                        <a:buChar char="•"/>
                      </a:pPr>
                      <a:r>
                        <a:rPr lang="en-US" sz="1400" b="1" dirty="0">
                          <a:effectLst/>
                        </a:rPr>
                        <a:t>Neal </a:t>
                      </a:r>
                      <a:r>
                        <a:rPr lang="en-US" sz="1400" b="1" dirty="0" err="1">
                          <a:effectLst/>
                        </a:rPr>
                        <a:t>Fornaciari</a:t>
                      </a:r>
                      <a:r>
                        <a:rPr lang="en-US" sz="1400" dirty="0">
                          <a:effectLst/>
                        </a:rPr>
                        <a:t>, Tracy, Republican</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en-US" sz="1400" b="1" dirty="0">
                          <a:effectLst/>
                        </a:rPr>
                        <a:t>Trena Turner</a:t>
                      </a:r>
                      <a:r>
                        <a:rPr lang="en-US" sz="1400" dirty="0">
                          <a:effectLst/>
                        </a:rPr>
                        <a:t>, Stockton, Democrat</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4"/>
                  </a:ext>
                </a:extLst>
              </a:tr>
              <a:tr h="346977">
                <a:tc>
                  <a:txBody>
                    <a:bodyPr/>
                    <a:lstStyle/>
                    <a:p>
                      <a:pPr fontAlgn="base">
                        <a:buFont typeface="Arial" panose="020B0604020202020204" pitchFamily="34" charset="0"/>
                        <a:buChar char="•"/>
                      </a:pPr>
                      <a:r>
                        <a:rPr lang="en-US" sz="1400" b="1" dirty="0">
                          <a:effectLst/>
                        </a:rPr>
                        <a:t>J. Ray Kennedy</a:t>
                      </a:r>
                      <a:r>
                        <a:rPr lang="en-US" sz="1400" dirty="0">
                          <a:effectLst/>
                        </a:rPr>
                        <a:t>, Morongo Valley, Democrat</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en-US" sz="1400" b="1" dirty="0">
                          <a:effectLst/>
                        </a:rPr>
                        <a:t>Angela Vázquez</a:t>
                      </a:r>
                      <a:r>
                        <a:rPr lang="en-US" sz="1400" dirty="0">
                          <a:effectLst/>
                        </a:rPr>
                        <a:t>, Los Angeles, Democrat</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5"/>
                  </a:ext>
                </a:extLst>
              </a:tr>
              <a:tr h="416210">
                <a:tc>
                  <a:txBody>
                    <a:bodyPr/>
                    <a:lstStyle/>
                    <a:p>
                      <a:pPr fontAlgn="base">
                        <a:buFont typeface="Arial" panose="020B0604020202020204" pitchFamily="34" charset="0"/>
                        <a:buChar char="•"/>
                      </a:pPr>
                      <a:r>
                        <a:rPr lang="en-US" sz="1400" b="1" dirty="0">
                          <a:effectLst/>
                        </a:rPr>
                        <a:t>Antonio Le Mons</a:t>
                      </a:r>
                      <a:r>
                        <a:rPr lang="en-US" sz="1400" dirty="0">
                          <a:effectLst/>
                        </a:rPr>
                        <a:t>, Studio City, No Party Preference</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tc>
                  <a:txBody>
                    <a:bodyPr/>
                    <a:lstStyle/>
                    <a:p>
                      <a:pPr fontAlgn="base">
                        <a:buFont typeface="Arial" panose="020B0604020202020204" pitchFamily="34" charset="0"/>
                        <a:buChar char="•"/>
                      </a:pPr>
                      <a:r>
                        <a:rPr lang="en-US" sz="1400" b="1" dirty="0">
                          <a:effectLst/>
                        </a:rPr>
                        <a:t>Russell Yee</a:t>
                      </a:r>
                      <a:r>
                        <a:rPr lang="en-US" sz="1400" dirty="0">
                          <a:effectLst/>
                        </a:rPr>
                        <a:t>, Oakland, Republican</a:t>
                      </a:r>
                    </a:p>
                  </a:txBody>
                  <a:tcPr marL="213181" marR="213181" marT="53334" marB="53334"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19" name="Picture 18" descr="A person smiling for the camera&#10;&#10;Description automatically generated with medium confidence">
            <a:extLst>
              <a:ext uri="{FF2B5EF4-FFF2-40B4-BE49-F238E27FC236}">
                <a16:creationId xmlns:a16="http://schemas.microsoft.com/office/drawing/2014/main" id="{2DB68C3E-66FD-49CE-B14C-9CCD2279A09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4218" y="4766765"/>
            <a:ext cx="937150" cy="128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close - up of a person smiling&#10;&#10;Description automatically generated">
            <a:extLst>
              <a:ext uri="{FF2B5EF4-FFF2-40B4-BE49-F238E27FC236}">
                <a16:creationId xmlns:a16="http://schemas.microsoft.com/office/drawing/2014/main" id="{7481BBE1-5EE2-4D46-B98F-E332396705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50341" y="4775556"/>
            <a:ext cx="88649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person smiling for the camera&#10;&#10;Description automatically generated with low confidence">
            <a:extLst>
              <a:ext uri="{FF2B5EF4-FFF2-40B4-BE49-F238E27FC236}">
                <a16:creationId xmlns:a16="http://schemas.microsoft.com/office/drawing/2014/main" id="{8DBE6405-2C41-422E-960D-AD3C3195BA1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40197" y="6126983"/>
            <a:ext cx="920399" cy="129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ree, person, outdoor, wearing&#10;&#10;Description automatically generated">
            <a:extLst>
              <a:ext uri="{FF2B5EF4-FFF2-40B4-BE49-F238E27FC236}">
                <a16:creationId xmlns:a16="http://schemas.microsoft.com/office/drawing/2014/main" id="{07EEA620-F61D-4B4E-82EB-D3578E9C2C4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9755" y="4775557"/>
            <a:ext cx="924987"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person in a suit and tie&#10;&#10;Description automatically generated with medium confidence">
            <a:extLst>
              <a:ext uri="{FF2B5EF4-FFF2-40B4-BE49-F238E27FC236}">
                <a16:creationId xmlns:a16="http://schemas.microsoft.com/office/drawing/2014/main" id="{30CD34E1-ABF8-4CF9-9F39-02D1D17FBE9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454195" y="4768292"/>
            <a:ext cx="926192" cy="129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person in a suit&#10;&#10;Description automatically generated with low confidence">
            <a:extLst>
              <a:ext uri="{FF2B5EF4-FFF2-40B4-BE49-F238E27FC236}">
                <a16:creationId xmlns:a16="http://schemas.microsoft.com/office/drawing/2014/main" id="{38B09DDD-13AD-42B2-BC56-F3D99FF976F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441778" y="4766765"/>
            <a:ext cx="93214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person smiling for the camera&#10;&#10;Description automatically generated with medium confidence">
            <a:extLst>
              <a:ext uri="{FF2B5EF4-FFF2-40B4-BE49-F238E27FC236}">
                <a16:creationId xmlns:a16="http://schemas.microsoft.com/office/drawing/2014/main" id="{8EF7B742-5E8C-46F2-BAE8-546ED8B16AF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3546"/>
          <a:stretch/>
        </p:blipFill>
        <p:spPr bwMode="auto">
          <a:xfrm>
            <a:off x="2414219" y="6145452"/>
            <a:ext cx="960357" cy="1295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 person standing in front of a bush&#10;&#10;Description automatically generated with medium confidence">
            <a:extLst>
              <a:ext uri="{FF2B5EF4-FFF2-40B4-BE49-F238E27FC236}">
                <a16:creationId xmlns:a16="http://schemas.microsoft.com/office/drawing/2014/main" id="{9FC422DD-1F97-45D5-8876-38B240FE0E7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462645" y="6145452"/>
            <a:ext cx="86188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A person wearing a suit and tie&#10;&#10;Description automatically generated with low confidence">
            <a:extLst>
              <a:ext uri="{FF2B5EF4-FFF2-40B4-BE49-F238E27FC236}">
                <a16:creationId xmlns:a16="http://schemas.microsoft.com/office/drawing/2014/main" id="{EC0893A8-8F5B-4A39-86CB-F2776D889F0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427746" y="6149957"/>
            <a:ext cx="9199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erson smiling for the picture&#10;&#10;Description automatically generated with low confidence">
            <a:extLst>
              <a:ext uri="{FF2B5EF4-FFF2-40B4-BE49-F238E27FC236}">
                <a16:creationId xmlns:a16="http://schemas.microsoft.com/office/drawing/2014/main" id="{694774A0-A8E0-45AF-A410-7DC1AA8CBE4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458844" y="6145452"/>
            <a:ext cx="92698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A picture containing person, outdoor, smiling, posing&#10;&#10;Description automatically generated">
            <a:extLst>
              <a:ext uri="{FF2B5EF4-FFF2-40B4-BE49-F238E27FC236}">
                <a16:creationId xmlns:a16="http://schemas.microsoft.com/office/drawing/2014/main" id="{D0C24D22-0A8A-4179-BDBC-9BA1E76CC03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463176" y="6145452"/>
            <a:ext cx="90823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A person wearing glasses and a suit&#10;&#10;Description automatically generated with medium confidence">
            <a:extLst>
              <a:ext uri="{FF2B5EF4-FFF2-40B4-BE49-F238E27FC236}">
                <a16:creationId xmlns:a16="http://schemas.microsoft.com/office/drawing/2014/main" id="{B25450D3-33D2-420C-9B4F-FD49D1C1661E}"/>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441778" y="6126983"/>
            <a:ext cx="934906" cy="131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erson wearing glasses&#10;&#10;Description automatically generated with medium confidence">
            <a:extLst>
              <a:ext uri="{FF2B5EF4-FFF2-40B4-BE49-F238E27FC236}">
                <a16:creationId xmlns:a16="http://schemas.microsoft.com/office/drawing/2014/main" id="{C3F45BD2-BD50-4007-BD18-34B2AE03631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435804" y="4775556"/>
            <a:ext cx="912238" cy="1295400"/>
          </a:xfrm>
          <a:prstGeom prst="rect">
            <a:avLst/>
          </a:prstGeom>
        </p:spPr>
      </p:pic>
      <p:pic>
        <p:nvPicPr>
          <p:cNvPr id="4" name="Picture 3">
            <a:extLst>
              <a:ext uri="{FF2B5EF4-FFF2-40B4-BE49-F238E27FC236}">
                <a16:creationId xmlns:a16="http://schemas.microsoft.com/office/drawing/2014/main" id="{A6497521-5614-4259-BC56-3055CAE222A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437301" y="4767181"/>
            <a:ext cx="926192" cy="1295400"/>
          </a:xfrm>
          <a:prstGeom prst="rect">
            <a:avLst/>
          </a:prstGeom>
        </p:spPr>
      </p:pic>
      <p:sp>
        <p:nvSpPr>
          <p:cNvPr id="24" name="Slide Number Placeholder 1">
            <a:extLst>
              <a:ext uri="{FF2B5EF4-FFF2-40B4-BE49-F238E27FC236}">
                <a16:creationId xmlns:a16="http://schemas.microsoft.com/office/drawing/2014/main" id="{4DF3CB7A-9E3D-324B-BAE4-E558C19AA4DA}"/>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95615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a:extLst>
              <a:ext uri="{FF2B5EF4-FFF2-40B4-BE49-F238E27FC236}">
                <a16:creationId xmlns:a16="http://schemas.microsoft.com/office/drawing/2014/main" id="{1134910A-26DF-4A8B-83BE-3D47880DEA80}"/>
              </a:ext>
            </a:extLst>
          </p:cNvPr>
          <p:cNvSpPr>
            <a:spLocks noGrp="1" noChangeArrowheads="1"/>
          </p:cNvSpPr>
          <p:nvPr>
            <p:ph type="title"/>
          </p:nvPr>
        </p:nvSpPr>
        <p:spPr/>
        <p:txBody>
          <a:bodyPr>
            <a:normAutofit/>
          </a:bodyPr>
          <a:lstStyle/>
          <a:p>
            <a:pPr eaLnBrk="1" hangingPunct="1"/>
            <a:r>
              <a:rPr lang="en-US" altLang="en-US" sz="4000" dirty="0">
                <a:solidFill>
                  <a:srgbClr val="002060"/>
                </a:solidFill>
                <a:latin typeface="Arial Black" panose="020B0A04020102020204" pitchFamily="34" charset="0"/>
              </a:rPr>
              <a:t>Commissioner Duties</a:t>
            </a:r>
            <a:endParaRPr lang="en-US" altLang="en-US" sz="4000" dirty="0">
              <a:solidFill>
                <a:srgbClr val="002060"/>
              </a:solidFill>
              <a:latin typeface="Arial" panose="020B0604020202020204" pitchFamily="34" charset="0"/>
              <a:cs typeface="Arial" panose="020B0604020202020204" pitchFamily="34" charset="0"/>
            </a:endParaRPr>
          </a:p>
        </p:txBody>
      </p:sp>
      <p:sp>
        <p:nvSpPr>
          <p:cNvPr id="13315" name="Content Placeholder 1">
            <a:extLst>
              <a:ext uri="{FF2B5EF4-FFF2-40B4-BE49-F238E27FC236}">
                <a16:creationId xmlns:a16="http://schemas.microsoft.com/office/drawing/2014/main" id="{C10B4730-E108-4BC9-BB89-1B4C817A5625}"/>
              </a:ext>
            </a:extLst>
          </p:cNvPr>
          <p:cNvSpPr>
            <a:spLocks noGrp="1" noChangeArrowheads="1"/>
          </p:cNvSpPr>
          <p:nvPr>
            <p:ph idx="1"/>
          </p:nvPr>
        </p:nvSpPr>
        <p:spPr>
          <a:xfrm>
            <a:off x="1068524" y="1482765"/>
            <a:ext cx="9955076" cy="4398962"/>
          </a:xfrm>
          <a:prstGeom prst="rect">
            <a:avLst/>
          </a:prstGeom>
        </p:spPr>
        <p:txBody>
          <a:bodyPr>
            <a:normAutofit/>
          </a:bodyPr>
          <a:lstStyle/>
          <a:p>
            <a:pPr eaLnBrk="1" hangingPunct="1"/>
            <a:r>
              <a:rPr lang="en-US" altLang="en-US" sz="2000" b="1" dirty="0">
                <a:solidFill>
                  <a:srgbClr val="002060"/>
                </a:solidFill>
                <a:latin typeface="Arial" panose="020B0604020202020204" pitchFamily="34" charset="0"/>
                <a:cs typeface="Arial" panose="020B0604020202020204" pitchFamily="34" charset="0"/>
              </a:rPr>
              <a:t>Community Outreach/</a:t>
            </a:r>
            <a:br>
              <a:rPr lang="en-US" altLang="en-US" sz="2000" b="1" dirty="0">
                <a:solidFill>
                  <a:srgbClr val="002060"/>
                </a:solidFill>
                <a:latin typeface="Arial" panose="020B0604020202020204" pitchFamily="34" charset="0"/>
                <a:cs typeface="Arial" panose="020B0604020202020204" pitchFamily="34" charset="0"/>
              </a:rPr>
            </a:br>
            <a:r>
              <a:rPr lang="en-US" altLang="en-US" sz="2000" b="1" dirty="0">
                <a:solidFill>
                  <a:srgbClr val="002060"/>
                </a:solidFill>
                <a:latin typeface="Arial" panose="020B0604020202020204" pitchFamily="34" charset="0"/>
                <a:cs typeface="Arial" panose="020B0604020202020204" pitchFamily="34" charset="0"/>
              </a:rPr>
              <a:t>Public Input Meetings</a:t>
            </a:r>
          </a:p>
          <a:p>
            <a:pPr marL="518145" lvl="1" indent="-207258">
              <a:buSzPct val="90000"/>
              <a:buFont typeface="Arial" panose="020B0604020202020204" pitchFamily="34" charset="0"/>
              <a:buChar char="•"/>
            </a:pPr>
            <a:r>
              <a:rPr lang="en-US" altLang="en-US" sz="2000" dirty="0">
                <a:solidFill>
                  <a:schemeClr val="tx1"/>
                </a:solidFill>
                <a:latin typeface="Arial" panose="020B0604020202020204" pitchFamily="34" charset="0"/>
                <a:cs typeface="Arial" panose="020B0604020202020204" pitchFamily="34" charset="0"/>
              </a:rPr>
              <a:t>Engage the public</a:t>
            </a:r>
          </a:p>
          <a:p>
            <a:pPr marL="518145" lvl="1" indent="-207258">
              <a:buSzPct val="90000"/>
              <a:buFont typeface="Arial" panose="020B0604020202020204" pitchFamily="34" charset="0"/>
              <a:buChar char="•"/>
            </a:pPr>
            <a:r>
              <a:rPr lang="en-US" altLang="en-US" sz="2000" dirty="0">
                <a:solidFill>
                  <a:schemeClr val="tx1"/>
                </a:solidFill>
                <a:latin typeface="Arial" panose="020B0604020202020204" pitchFamily="34" charset="0"/>
                <a:cs typeface="Arial" panose="020B0604020202020204" pitchFamily="34" charset="0"/>
              </a:rPr>
              <a:t>Collect community input</a:t>
            </a:r>
          </a:p>
          <a:p>
            <a:pPr marL="518145" lvl="1" indent="-207258">
              <a:buSzPct val="90000"/>
              <a:buFont typeface="Arial" panose="020B0604020202020204" pitchFamily="34" charset="0"/>
              <a:buChar char="•"/>
            </a:pPr>
            <a:r>
              <a:rPr lang="en-US" altLang="en-US" sz="2000" dirty="0">
                <a:solidFill>
                  <a:schemeClr val="tx1"/>
                </a:solidFill>
                <a:latin typeface="Arial" panose="020B0604020202020204" pitchFamily="34" charset="0"/>
                <a:cs typeface="Arial" panose="020B0604020202020204" pitchFamily="34" charset="0"/>
              </a:rPr>
              <a:t>Hear public testimony</a:t>
            </a:r>
          </a:p>
          <a:p>
            <a:pPr marL="0" indent="0">
              <a:buNone/>
            </a:pPr>
            <a:endParaRPr lang="en-US" altLang="en-US" sz="1400" dirty="0">
              <a:solidFill>
                <a:srgbClr val="002060"/>
              </a:solidFill>
              <a:latin typeface="Arial" panose="020B0604020202020204" pitchFamily="34" charset="0"/>
              <a:cs typeface="Arial" panose="020B0604020202020204" pitchFamily="34" charset="0"/>
            </a:endParaRPr>
          </a:p>
          <a:p>
            <a:pPr eaLnBrk="1" hangingPunct="1"/>
            <a:r>
              <a:rPr lang="en-US" altLang="en-US" sz="2000" b="1" dirty="0">
                <a:solidFill>
                  <a:srgbClr val="002060"/>
                </a:solidFill>
                <a:latin typeface="Arial" panose="020B0604020202020204" pitchFamily="34" charset="0"/>
                <a:cs typeface="Arial" panose="020B0604020202020204" pitchFamily="34" charset="0"/>
              </a:rPr>
              <a:t>Draw Maps--</a:t>
            </a:r>
            <a:r>
              <a:rPr lang="en-US" altLang="en-US" sz="2000" dirty="0">
                <a:solidFill>
                  <a:schemeClr val="tx1"/>
                </a:solidFill>
                <a:latin typeface="Arial" panose="020B0604020202020204" pitchFamily="34" charset="0"/>
                <a:cs typeface="Arial" panose="020B0604020202020204" pitchFamily="34" charset="0"/>
              </a:rPr>
              <a:t>Draft and final maps for Congress (52), Senate (40), Assembly (80), and Board of Equalization (4) </a:t>
            </a:r>
          </a:p>
          <a:p>
            <a:pPr lvl="1" algn="just" eaLnBrk="1" hangingPunct="1"/>
            <a:endParaRPr lang="en-US" altLang="en-US" b="1" dirty="0">
              <a:solidFill>
                <a:srgbClr val="00206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10F6250-404F-4CB0-9C9C-E704000433B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16</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6156" name="Picture 12">
            <a:extLst>
              <a:ext uri="{FF2B5EF4-FFF2-40B4-BE49-F238E27FC236}">
                <a16:creationId xmlns:a16="http://schemas.microsoft.com/office/drawing/2014/main" id="{4FC42435-5CAA-40EF-8DC4-BDC8541D0235}"/>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3081" b="89965" l="9906" r="97709">
                        <a14:foregroundMark x1="16274" y1="5399" x2="24933" y2="6250"/>
                        <a14:foregroundMark x1="24933" y1="6250" x2="27763" y2="13996"/>
                        <a14:foregroundMark x1="27763" y1="13996" x2="36388" y2="17752"/>
                        <a14:foregroundMark x1="36388" y1="17752" x2="37702" y2="24853"/>
                        <a14:foregroundMark x1="37702" y1="24853" x2="36826" y2="41197"/>
                        <a14:foregroundMark x1="36826" y1="41197" x2="38915" y2="48533"/>
                        <a14:foregroundMark x1="38915" y1="48533" x2="52796" y2="64261"/>
                        <a14:foregroundMark x1="52796" y1="64261" x2="60748" y2="69219"/>
                        <a14:foregroundMark x1="60748" y1="69219" x2="70856" y2="72477"/>
                        <a14:foregroundMark x1="70856" y1="72477" x2="80795" y2="72975"/>
                        <a14:foregroundMark x1="80795" y1="72975" x2="86826" y2="76907"/>
                        <a14:foregroundMark x1="94171" y1="79020" x2="81941" y2="72858"/>
                        <a14:foregroundMark x1="38477" y1="3286" x2="12972" y2="3668"/>
                        <a14:foregroundMark x1="12972" y1="3668" x2="11152" y2="3081"/>
                        <a14:foregroundMark x1="14488" y1="17782" x2="14488" y2="17782"/>
                        <a14:foregroundMark x1="97709" y1="79225" x2="97709" y2="79225"/>
                        <a14:foregroundMark x1="13814" y1="18545" x2="15836" y2="17958"/>
                        <a14:foregroundMark x1="15600" y1="17195" x2="14724" y2="17195"/>
                        <a14:foregroundMark x1="14724" y1="17782" x2="14724" y2="17782"/>
                        <a14:foregroundMark x1="14488" y1="17958" x2="15162" y2="17782"/>
                        <a14:backgroundMark x1="6503" y1="4049" x2="6065" y2="12089"/>
                        <a14:backgroundMark x1="6065" y1="12089" x2="11894" y2="26849"/>
                        <a14:backgroundMark x1="11894" y1="26849" x2="34939" y2="70775"/>
                        <a14:backgroundMark x1="34939" y1="70775" x2="42487" y2="75792"/>
                        <a14:backgroundMark x1="42487" y1="75792" x2="56873" y2="81543"/>
                        <a14:backgroundMark x1="67756" y1="86180" x2="84737" y2="92958"/>
                        <a14:backgroundMark x1="84737" y1="92958" x2="83726" y2="92958"/>
                        <a14:backgroundMark x1="91038" y1="87529" x2="77022" y2="88322"/>
                        <a14:backgroundMark x1="77022" y1="88322" x2="81031" y2="94865"/>
                        <a14:backgroundMark x1="81031" y1="94865" x2="83726" y2="95070"/>
                        <a14:backgroundMark x1="85950" y1="86004" x2="63106" y2="88322"/>
                        <a14:backgroundMark x1="76415" y1="82130" x2="76415" y2="82130"/>
                        <a14:backgroundMark x1="68194" y1="83275" x2="68194" y2="83275"/>
                        <a14:backgroundMark x1="63544" y1="87353" x2="63544" y2="87353"/>
                        <a14:backgroundMark x1="78403" y1="82130" x2="75505" y2="82130"/>
                        <a14:backgroundMark x1="68430" y1="83275" x2="67318" y2="83480"/>
                        <a14:backgroundMark x1="78841" y1="83275" x2="68329" y2="84331"/>
                        <a14:backgroundMark x1="68329" y1="84331" x2="67520" y2="83862"/>
                        <a14:backgroundMark x1="42453" y1="71890" x2="35344" y2="65082"/>
                        <a14:backgroundMark x1="35344" y1="65082" x2="29582" y2="54313"/>
                        <a14:backgroundMark x1="23821" y1="45980" x2="14724" y2="21039"/>
                        <a14:backgroundMark x1="14724" y1="17782" x2="14724" y2="13908"/>
                        <a14:backgroundMark x1="14724" y1="21039" x2="14724" y2="18644"/>
                        <a14:backgroundMark x1="14724" y1="13908" x2="14724" y2="13908"/>
                        <a14:backgroundMark x1="93261" y1="85035" x2="85209" y2="85651"/>
                        <a14:backgroundMark x1="85209" y1="85651" x2="92823" y2="88586"/>
                        <a14:backgroundMark x1="92823" y1="88586" x2="84872" y2="90757"/>
                        <a14:backgroundMark x1="84872" y1="90757" x2="61759" y2="86004"/>
                        <a14:backgroundMark x1="24495" y1="19894" x2="16981" y2="22418"/>
                        <a14:backgroundMark x1="16981" y1="22418" x2="23147" y2="36708"/>
                        <a14:backgroundMark x1="23147" y1="36708" x2="23585" y2="41344"/>
                        <a14:backgroundMark x1="17150" y1="11972" x2="11691" y2="17958"/>
                        <a14:backgroundMark x1="11691" y1="17958" x2="10074" y2="17958"/>
                        <a14:backgroundMark x1="17588" y1="9859" x2="15398" y2="12764"/>
                      </a14:backgroundRemoval>
                    </a14:imgEffect>
                  </a14:imgLayer>
                </a14:imgProps>
              </a:ext>
              <a:ext uri="{28A0092B-C50C-407E-A947-70E740481C1C}">
                <a14:useLocalDpi xmlns:a14="http://schemas.microsoft.com/office/drawing/2010/main"/>
              </a:ext>
            </a:extLst>
          </a:blip>
          <a:srcRect/>
          <a:stretch>
            <a:fillRect/>
          </a:stretch>
        </p:blipFill>
        <p:spPr bwMode="auto">
          <a:xfrm>
            <a:off x="8333395" y="5318760"/>
            <a:ext cx="1547205" cy="177669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09BD5FAF-772B-4525-817D-6A5858E188D6}"/>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0000" b="90811" l="0" r="100000">
                        <a14:foregroundMark x1="63235" y1="91081" x2="59191" y2="90000"/>
                        <a14:backgroundMark x1="9191" y1="87027" x2="12132" y2="71892"/>
                        <a14:backgroundMark x1="12132" y1="71892" x2="10662" y2="66757"/>
                        <a14:backgroundMark x1="12132" y1="64324" x2="11765" y2="59189"/>
                      </a14:backgroundRemoval>
                    </a14:imgEffect>
                  </a14:imgLayer>
                </a14:imgProps>
              </a:ext>
              <a:ext uri="{28A0092B-C50C-407E-A947-70E740481C1C}">
                <a14:useLocalDpi xmlns:a14="http://schemas.microsoft.com/office/drawing/2010/main"/>
              </a:ext>
            </a:extLst>
          </a:blip>
          <a:srcRect/>
          <a:stretch/>
        </p:blipFill>
        <p:spPr bwMode="auto">
          <a:xfrm>
            <a:off x="3208150" y="5059680"/>
            <a:ext cx="1248685" cy="1700269"/>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4B7354B6-C03D-4F00-B04E-C647AD59D308}"/>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9893" b="91444" l="10033" r="90970">
                        <a14:foregroundMark x1="70401" y1="93583" x2="55518" y2="91711"/>
                        <a14:foregroundMark x1="55518" y1="91711" x2="55184" y2="91578"/>
                        <a14:foregroundMark x1="90803" y1="73262" x2="91137" y2="66043"/>
                      </a14:backgroundRemoval>
                    </a14:imgEffect>
                  </a14:imgLayer>
                </a14:imgProps>
              </a:ext>
              <a:ext uri="{28A0092B-C50C-407E-A947-70E740481C1C}">
                <a14:useLocalDpi xmlns:a14="http://schemas.microsoft.com/office/drawing/2010/main"/>
              </a:ext>
            </a:extLst>
          </a:blip>
          <a:srcRect/>
          <a:stretch/>
        </p:blipFill>
        <p:spPr bwMode="auto">
          <a:xfrm>
            <a:off x="4821915" y="5216735"/>
            <a:ext cx="1248685" cy="1570145"/>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F7C02D52-C96C-4CD8-ADAB-C048D4443732}"/>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5843" b="91910" l="9804" r="89840">
                        <a14:foregroundMark x1="32799" y1="51910" x2="28520" y2="37978"/>
                        <a14:foregroundMark x1="28520" y1="37978" x2="20856" y2="29888"/>
                        <a14:foregroundMark x1="20856" y1="29888" x2="18182" y2="18876"/>
                        <a14:foregroundMark x1="18182" y1="18876" x2="26916" y2="10787"/>
                        <a14:foregroundMark x1="26916" y1="10787" x2="38859" y2="10562"/>
                        <a14:foregroundMark x1="38859" y1="10562" x2="68449" y2="14607"/>
                        <a14:foregroundMark x1="68449" y1="14607" x2="60428" y2="20674"/>
                        <a14:foregroundMark x1="60428" y1="20674" x2="54367" y2="31011"/>
                        <a14:foregroundMark x1="54367" y1="31011" x2="57576" y2="41798"/>
                        <a14:foregroundMark x1="57576" y1="41798" x2="56684" y2="64494"/>
                        <a14:foregroundMark x1="56684" y1="64494" x2="59715" y2="75506"/>
                        <a14:foregroundMark x1="59715" y1="75506" x2="65241" y2="84494"/>
                        <a14:foregroundMark x1="65241" y1="84494" x2="56328" y2="85169"/>
                        <a14:foregroundMark x1="56328" y1="85169" x2="39929" y2="72135"/>
                        <a14:foregroundMark x1="39929" y1="72135" x2="30660" y2="76180"/>
                        <a14:foregroundMark x1="30660" y1="76180" x2="25134" y2="85393"/>
                        <a14:foregroundMark x1="25134" y1="85393" x2="24777" y2="74157"/>
                        <a14:foregroundMark x1="24777" y1="74157" x2="31729" y2="51236"/>
                        <a14:foregroundMark x1="31729" y1="51236" x2="31373" y2="49213"/>
                        <a14:foregroundMark x1="36364" y1="6292" x2="18182" y2="8539"/>
                        <a14:foregroundMark x1="34046" y1="15955" x2="44920" y2="41348"/>
                        <a14:foregroundMark x1="44920" y1="41348" x2="48485" y2="67640"/>
                        <a14:foregroundMark x1="48485" y1="67640" x2="48307" y2="70337"/>
                        <a14:foregroundMark x1="66845" y1="82697" x2="59893" y2="90112"/>
                        <a14:foregroundMark x1="59893" y1="90112" x2="54189" y2="86067"/>
                        <a14:foregroundMark x1="25490" y1="91236" x2="21925" y2="91236"/>
                        <a14:foregroundMark x1="47237" y1="70337" x2="43494" y2="53933"/>
                        <a14:foregroundMark x1="43494" y1="53933" x2="47059" y2="20899"/>
                        <a14:foregroundMark x1="47059" y1="20899" x2="51693" y2="31461"/>
                        <a14:foregroundMark x1="51693" y1="31461" x2="40998" y2="31910"/>
                        <a14:foregroundMark x1="40998" y1="31910" x2="32442" y2="28989"/>
                        <a14:foregroundMark x1="32442" y1="28989" x2="23529" y2="31685"/>
                        <a14:foregroundMark x1="23529" y1="31685" x2="16043" y2="23371"/>
                        <a14:foregroundMark x1="16043" y1="23371" x2="25134" y2="18427"/>
                        <a14:foregroundMark x1="25134" y1="18427" x2="68271" y2="20000"/>
                        <a14:foregroundMark x1="68271" y1="20000" x2="75758" y2="13258"/>
                        <a14:foregroundMark x1="75758" y1="13258" x2="52941" y2="11011"/>
                        <a14:foregroundMark x1="21212" y1="35730" x2="15865" y2="25393"/>
                        <a14:foregroundMark x1="15865" y1="25393" x2="16934" y2="15730"/>
                        <a14:foregroundMark x1="35651" y1="49438" x2="35651" y2="63371"/>
                        <a14:foregroundMark x1="35651" y1="63371" x2="31729" y2="56629"/>
                        <a14:foregroundMark x1="40285" y1="63146" x2="30660" y2="66292"/>
                        <a14:foregroundMark x1="30660" y1="66292" x2="23173" y2="65618"/>
                        <a14:foregroundMark x1="66845" y1="81573" x2="61676" y2="91011"/>
                        <a14:foregroundMark x1="61676" y1="91011" x2="58467" y2="88764"/>
                        <a14:foregroundMark x1="69519" y1="81573" x2="68271" y2="80674"/>
                        <a14:foregroundMark x1="69519" y1="86067" x2="64171" y2="89438"/>
                        <a14:foregroundMark x1="80927" y1="13708" x2="69519" y2="11011"/>
                        <a14:foregroundMark x1="70766" y1="40674" x2="67023" y2="42022"/>
                        <a14:foregroundMark x1="71836" y1="85393" x2="71836" y2="85393"/>
                        <a14:foregroundMark x1="72014" y1="88315" x2="72014" y2="88315"/>
                        <a14:foregroundMark x1="55971" y1="91910" x2="55971" y2="91910"/>
                        <a14:backgroundMark x1="15686" y1="95506" x2="14617" y2="66966"/>
                        <a14:backgroundMark x1="44207" y1="93258" x2="38859" y2="84045"/>
                        <a14:backgroundMark x1="38859" y1="84045" x2="35116" y2="93258"/>
                      </a14:backgroundRemoval>
                    </a14:imgEffect>
                  </a14:imgLayer>
                </a14:imgProps>
              </a:ext>
              <a:ext uri="{28A0092B-C50C-407E-A947-70E740481C1C}">
                <a14:useLocalDpi xmlns:a14="http://schemas.microsoft.com/office/drawing/2010/main"/>
              </a:ext>
            </a:extLst>
          </a:blip>
          <a:srcRect/>
          <a:stretch>
            <a:fillRect/>
          </a:stretch>
        </p:blipFill>
        <p:spPr bwMode="auto">
          <a:xfrm>
            <a:off x="6324600" y="5330460"/>
            <a:ext cx="1727200" cy="1370061"/>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
            <a:extLst>
              <a:ext uri="{FF2B5EF4-FFF2-40B4-BE49-F238E27FC236}">
                <a16:creationId xmlns:a16="http://schemas.microsoft.com/office/drawing/2014/main" id="{1410F9AC-CB2A-44D0-A8F4-41A744BC32E7}"/>
              </a:ext>
            </a:extLst>
          </p:cNvPr>
          <p:cNvSpPr txBox="1">
            <a:spLocks noChangeArrowheads="1"/>
          </p:cNvSpPr>
          <p:nvPr/>
        </p:nvSpPr>
        <p:spPr bwMode="auto">
          <a:xfrm>
            <a:off x="2792046" y="4693602"/>
            <a:ext cx="7577912" cy="345440"/>
          </a:xfrm>
          <a:prstGeom prst="rect">
            <a:avLst/>
          </a:prstGeom>
          <a:noFill/>
          <a:ln>
            <a:noFill/>
          </a:ln>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eaLnBrk="1" hangingPunct="1">
              <a:buNone/>
            </a:pPr>
            <a:r>
              <a:rPr lang="en-US" altLang="en-US" sz="2000" b="1" dirty="0">
                <a:solidFill>
                  <a:schemeClr val="tx1"/>
                </a:solidFill>
                <a:latin typeface="Arial" panose="020B0604020202020204" pitchFamily="34" charset="0"/>
                <a:cs typeface="Arial" panose="020B0604020202020204" pitchFamily="34" charset="0"/>
              </a:rPr>
              <a:t>EXAMPLE: SACRAMENTO</a:t>
            </a:r>
          </a:p>
          <a:p>
            <a:pPr lvl="1" algn="just" eaLnBrk="1" hangingPunct="1"/>
            <a:endParaRPr lang="en-US" altLang="en-US" sz="2000" b="1" dirty="0">
              <a:solidFill>
                <a:srgbClr val="002060"/>
              </a:solidFill>
              <a:latin typeface="Arial" panose="020B0604020202020204" pitchFamily="34" charset="0"/>
              <a:cs typeface="Arial" panose="020B0604020202020204" pitchFamily="34" charset="0"/>
            </a:endParaRPr>
          </a:p>
        </p:txBody>
      </p:sp>
      <p:sp>
        <p:nvSpPr>
          <p:cNvPr id="20" name="Content Placeholder 1">
            <a:extLst>
              <a:ext uri="{FF2B5EF4-FFF2-40B4-BE49-F238E27FC236}">
                <a16:creationId xmlns:a16="http://schemas.microsoft.com/office/drawing/2014/main" id="{A2DB3CEC-F047-4F94-BBCF-AAAE26DCD3F3}"/>
              </a:ext>
            </a:extLst>
          </p:cNvPr>
          <p:cNvSpPr txBox="1">
            <a:spLocks noChangeArrowheads="1"/>
          </p:cNvSpPr>
          <p:nvPr/>
        </p:nvSpPr>
        <p:spPr bwMode="auto">
          <a:xfrm>
            <a:off x="2842837" y="6857575"/>
            <a:ext cx="8180763" cy="65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spcBef>
                <a:spcPts val="0"/>
              </a:spcBef>
              <a:buNone/>
            </a:pPr>
            <a:r>
              <a:rPr lang="en-US" altLang="en-US" b="1" dirty="0">
                <a:solidFill>
                  <a:srgbClr val="FFC000"/>
                </a:solidFill>
                <a:latin typeface="Arial" panose="020B0604020202020204" pitchFamily="34" charset="0"/>
                <a:cs typeface="Arial" panose="020B0604020202020204" pitchFamily="34" charset="0"/>
              </a:rPr>
              <a:t>   </a:t>
            </a:r>
            <a:r>
              <a:rPr lang="en-US" altLang="en-US" b="1" dirty="0">
                <a:solidFill>
                  <a:srgbClr val="002060"/>
                </a:solidFill>
                <a:latin typeface="Arial" panose="020B0604020202020204" pitchFamily="34" charset="0"/>
                <a:cs typeface="Arial" panose="020B0604020202020204" pitchFamily="34" charset="0"/>
              </a:rPr>
              <a:t>CONGRESS         SENATE          ASSEMBLY                      BOE</a:t>
            </a:r>
            <a:br>
              <a:rPr lang="en-US" altLang="en-US" b="1" dirty="0">
                <a:solidFill>
                  <a:srgbClr val="FFC000"/>
                </a:solidFill>
                <a:latin typeface="Arial" panose="020B0604020202020204" pitchFamily="34" charset="0"/>
                <a:cs typeface="Arial" panose="020B0604020202020204" pitchFamily="34" charset="0"/>
              </a:rPr>
            </a:br>
            <a:r>
              <a:rPr lang="en-US" altLang="en-US" sz="1200" b="1" dirty="0">
                <a:solidFill>
                  <a:srgbClr val="FFC000"/>
                </a:solidFill>
                <a:latin typeface="Arial" panose="020B0604020202020204" pitchFamily="34" charset="0"/>
                <a:cs typeface="Arial" panose="020B0604020202020204" pitchFamily="34" charset="0"/>
              </a:rPr>
              <a:t>      </a:t>
            </a:r>
            <a:r>
              <a:rPr lang="en-US" altLang="en-US" sz="1200" b="1" dirty="0">
                <a:solidFill>
                  <a:schemeClr val="tx1"/>
                </a:solidFill>
                <a:latin typeface="Arial" panose="020B0604020202020204" pitchFamily="34" charset="0"/>
                <a:cs typeface="Arial" panose="020B0604020202020204" pitchFamily="34" charset="0"/>
              </a:rPr>
              <a:t>(700,000 people)	   (931,000 people)            (466,000 people)                       (9 million people)</a:t>
            </a:r>
            <a:endParaRPr lang="en-US" altLang="en-US" sz="1200" b="1" dirty="0">
              <a:solidFill>
                <a:srgbClr val="002060"/>
              </a:solidFill>
              <a:latin typeface="Arial" panose="020B0604020202020204" pitchFamily="34" charset="0"/>
              <a:cs typeface="Arial" panose="020B0604020202020204" pitchFamily="34" charset="0"/>
            </a:endParaRPr>
          </a:p>
        </p:txBody>
      </p:sp>
      <p:pic>
        <p:nvPicPr>
          <p:cNvPr id="3078" name="Picture 6">
            <a:extLst>
              <a:ext uri="{FF2B5EF4-FFF2-40B4-BE49-F238E27FC236}">
                <a16:creationId xmlns:a16="http://schemas.microsoft.com/office/drawing/2014/main" id="{720B47FD-9583-4955-A56A-4A91DD60FD8C}"/>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11737" y="1339744"/>
            <a:ext cx="3799840" cy="2572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a:extLst>
              <a:ext uri="{FF2B5EF4-FFF2-40B4-BE49-F238E27FC236}">
                <a16:creationId xmlns:a16="http://schemas.microsoft.com/office/drawing/2014/main" id="{9E03ED15-58CF-D04A-9693-CAB689BECEF9}"/>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a:extLst>
              <a:ext uri="{FF2B5EF4-FFF2-40B4-BE49-F238E27FC236}">
                <a16:creationId xmlns:a16="http://schemas.microsoft.com/office/drawing/2014/main" id="{C5253640-D640-894E-B7BB-C52D3CACFA4E}"/>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14</a:t>
            </a:r>
          </a:p>
        </p:txBody>
      </p:sp>
      <p:sp>
        <p:nvSpPr>
          <p:cNvPr id="3" name="TextBox 2">
            <a:extLst>
              <a:ext uri="{FF2B5EF4-FFF2-40B4-BE49-F238E27FC236}">
                <a16:creationId xmlns:a16="http://schemas.microsoft.com/office/drawing/2014/main" id="{822E946C-A01B-0B4A-A5DB-7EA708AC0A28}"/>
              </a:ext>
            </a:extLst>
          </p:cNvPr>
          <p:cNvSpPr txBox="1"/>
          <p:nvPr/>
        </p:nvSpPr>
        <p:spPr>
          <a:xfrm>
            <a:off x="10020276" y="6662777"/>
            <a:ext cx="602754" cy="56091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47399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a:extLst>
              <a:ext uri="{FF2B5EF4-FFF2-40B4-BE49-F238E27FC236}">
                <a16:creationId xmlns:a16="http://schemas.microsoft.com/office/drawing/2014/main" id="{6E6E7B7E-35AB-4080-A121-0C2596F4AEBF}"/>
              </a:ext>
            </a:extLst>
          </p:cNvPr>
          <p:cNvSpPr>
            <a:spLocks noGrp="1" noChangeArrowheads="1"/>
          </p:cNvSpPr>
          <p:nvPr>
            <p:ph type="title"/>
          </p:nvPr>
        </p:nvSpPr>
        <p:spPr/>
        <p:txBody>
          <a:bodyPr>
            <a:normAutofit/>
          </a:bodyPr>
          <a:lstStyle/>
          <a:p>
            <a:pPr eaLnBrk="1" hangingPunct="1"/>
            <a:r>
              <a:rPr lang="en-US" altLang="en-US" sz="4000" dirty="0">
                <a:solidFill>
                  <a:srgbClr val="002060"/>
                </a:solidFill>
                <a:latin typeface="Arial Black" panose="020B0A04020102020204" pitchFamily="34" charset="0"/>
                <a:cs typeface="Arial" panose="020B0604020202020204" pitchFamily="34" charset="0"/>
              </a:rPr>
              <a:t>Outreach Zones</a:t>
            </a:r>
          </a:p>
        </p:txBody>
      </p:sp>
      <p:sp>
        <p:nvSpPr>
          <p:cNvPr id="2" name="Slide Number Placeholder 1">
            <a:extLst>
              <a:ext uri="{FF2B5EF4-FFF2-40B4-BE49-F238E27FC236}">
                <a16:creationId xmlns:a16="http://schemas.microsoft.com/office/drawing/2014/main" id="{B486D8A4-7C65-4A26-AE46-3208213BF24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17</a:t>
            </a:fld>
            <a:endParaRPr lang="en-US" altLang="en-US" sz="1813" b="1" dirty="0">
              <a:solidFill>
                <a:srgbClr val="FFC000"/>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259E7BA8-5A03-4391-85A2-0C89D5AAE9B7}"/>
              </a:ext>
            </a:extLst>
          </p:cNvPr>
          <p:cNvGraphicFramePr>
            <a:graphicFrameLocks noGrp="1"/>
          </p:cNvGraphicFramePr>
          <p:nvPr>
            <p:extLst>
              <p:ext uri="{D42A27DB-BD31-4B8C-83A1-F6EECF244321}">
                <p14:modId xmlns:p14="http://schemas.microsoft.com/office/powerpoint/2010/main" val="1406959054"/>
              </p:ext>
            </p:extLst>
          </p:nvPr>
        </p:nvGraphicFramePr>
        <p:xfrm>
          <a:off x="6269160" y="1638797"/>
          <a:ext cx="5385909" cy="5026629"/>
        </p:xfrm>
        <a:graphic>
          <a:graphicData uri="http://schemas.openxmlformats.org/drawingml/2006/table">
            <a:tbl>
              <a:tblPr firstRow="1" firstCol="1" bandRow="1">
                <a:tableStyleId>{5C22544A-7EE6-4342-B048-85BDC9FD1C3A}</a:tableStyleId>
              </a:tblPr>
              <a:tblGrid>
                <a:gridCol w="482375">
                  <a:extLst>
                    <a:ext uri="{9D8B030D-6E8A-4147-A177-3AD203B41FA5}">
                      <a16:colId xmlns:a16="http://schemas.microsoft.com/office/drawing/2014/main" val="20000"/>
                    </a:ext>
                  </a:extLst>
                </a:gridCol>
                <a:gridCol w="2663737">
                  <a:extLst>
                    <a:ext uri="{9D8B030D-6E8A-4147-A177-3AD203B41FA5}">
                      <a16:colId xmlns:a16="http://schemas.microsoft.com/office/drawing/2014/main" val="20001"/>
                    </a:ext>
                  </a:extLst>
                </a:gridCol>
                <a:gridCol w="2239797">
                  <a:extLst>
                    <a:ext uri="{9D8B030D-6E8A-4147-A177-3AD203B41FA5}">
                      <a16:colId xmlns:a16="http://schemas.microsoft.com/office/drawing/2014/main" val="20002"/>
                    </a:ext>
                  </a:extLst>
                </a:gridCol>
              </a:tblGrid>
              <a:tr h="212270">
                <a:tc>
                  <a:txBody>
                    <a:bodyPr/>
                    <a:lstStyle/>
                    <a:p>
                      <a:pPr marL="0" marR="0" algn="ctr">
                        <a:spcBef>
                          <a:spcPts val="0"/>
                        </a:spcBef>
                        <a:spcAft>
                          <a:spcPts val="0"/>
                        </a:spcAft>
                      </a:pPr>
                      <a:r>
                        <a:rPr lang="en-US" sz="1000" dirty="0">
                          <a:effectLst/>
                        </a:rPr>
                        <a:t>ZONE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002060"/>
                    </a:solidFill>
                  </a:tcPr>
                </a:tc>
                <a:tc>
                  <a:txBody>
                    <a:bodyPr/>
                    <a:lstStyle/>
                    <a:p>
                      <a:pPr marL="0" marR="0" algn="ctr">
                        <a:spcBef>
                          <a:spcPts val="0"/>
                        </a:spcBef>
                        <a:spcAft>
                          <a:spcPts val="0"/>
                        </a:spcAft>
                      </a:pPr>
                      <a:r>
                        <a:rPr lang="en-US" sz="1000">
                          <a:effectLst/>
                        </a:rPr>
                        <a:t>COUNTIES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002060"/>
                    </a:solidFill>
                  </a:tcPr>
                </a:tc>
                <a:tc>
                  <a:txBody>
                    <a:bodyPr/>
                    <a:lstStyle/>
                    <a:p>
                      <a:pPr marL="0" marR="0" algn="ctr">
                        <a:spcBef>
                          <a:spcPts val="0"/>
                        </a:spcBef>
                        <a:spcAft>
                          <a:spcPts val="0"/>
                        </a:spcAft>
                      </a:pPr>
                      <a:r>
                        <a:rPr lang="en-US" sz="1000" dirty="0">
                          <a:effectLst/>
                        </a:rPr>
                        <a:t>COMMISSIONERS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002060"/>
                    </a:solidFill>
                  </a:tcPr>
                </a:tc>
                <a:extLst>
                  <a:ext uri="{0D108BD9-81ED-4DB2-BD59-A6C34878D82A}">
                    <a16:rowId xmlns:a16="http://schemas.microsoft.com/office/drawing/2014/main" val="10000"/>
                  </a:ext>
                </a:extLst>
              </a:tr>
              <a:tr h="480446">
                <a:tc>
                  <a:txBody>
                    <a:bodyPr/>
                    <a:lstStyle/>
                    <a:p>
                      <a:pPr marL="0" marR="0" algn="ctr">
                        <a:spcBef>
                          <a:spcPts val="0"/>
                        </a:spcBef>
                        <a:spcAft>
                          <a:spcPts val="0"/>
                        </a:spcAft>
                      </a:pPr>
                      <a:r>
                        <a:rPr lang="en-US" sz="1000" dirty="0">
                          <a:solidFill>
                            <a:schemeClr val="tx1"/>
                          </a:solidFill>
                          <a:effectLst/>
                        </a:rPr>
                        <a:t>A</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5">
                        <a:lumMod val="60000"/>
                        <a:lumOff val="40000"/>
                      </a:schemeClr>
                    </a:solidFill>
                  </a:tcPr>
                </a:tc>
                <a:tc>
                  <a:txBody>
                    <a:bodyPr/>
                    <a:lstStyle/>
                    <a:p>
                      <a:pPr marL="0" marR="0" algn="ctr">
                        <a:spcBef>
                          <a:spcPts val="0"/>
                        </a:spcBef>
                        <a:spcAft>
                          <a:spcPts val="0"/>
                        </a:spcAft>
                      </a:pPr>
                      <a:r>
                        <a:rPr lang="es-MX" sz="1000" dirty="0">
                          <a:effectLst/>
                        </a:rPr>
                        <a:t>Del Norte, Humboldt County, Mendocino, Lake, Napa, Sonoma, Trinity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5">
                        <a:lumMod val="60000"/>
                        <a:lumOff val="40000"/>
                      </a:schemeClr>
                    </a:solidFill>
                  </a:tcPr>
                </a:tc>
                <a:tc>
                  <a:txBody>
                    <a:bodyPr/>
                    <a:lstStyle/>
                    <a:p>
                      <a:pPr marL="0" marR="0" algn="ctr">
                        <a:spcBef>
                          <a:spcPts val="0"/>
                        </a:spcBef>
                        <a:spcAft>
                          <a:spcPts val="0"/>
                        </a:spcAft>
                      </a:pPr>
                      <a:r>
                        <a:rPr lang="es-MX" sz="1000" dirty="0">
                          <a:effectLst/>
                        </a:rPr>
                        <a:t>Commissioner Toledo</a:t>
                      </a:r>
                      <a:br>
                        <a:rPr lang="es-MX" sz="1000" dirty="0">
                          <a:effectLst/>
                        </a:rPr>
                      </a:br>
                      <a:r>
                        <a:rPr lang="es-MX" sz="1000" dirty="0">
                          <a:effectLst/>
                        </a:rPr>
                        <a:t>Commissioner Taylor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5">
                        <a:lumMod val="60000"/>
                        <a:lumOff val="40000"/>
                      </a:schemeClr>
                    </a:solidFill>
                  </a:tcPr>
                </a:tc>
                <a:extLst>
                  <a:ext uri="{0D108BD9-81ED-4DB2-BD59-A6C34878D82A}">
                    <a16:rowId xmlns:a16="http://schemas.microsoft.com/office/drawing/2014/main" val="10001"/>
                  </a:ext>
                </a:extLst>
              </a:tr>
              <a:tr h="480446">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t>
                      </a:r>
                    </a:p>
                  </a:txBody>
                  <a:tcPr marL="10796" marR="10796" marT="10794" marB="10794" anchor="ctr">
                    <a:solidFill>
                      <a:srgbClr val="FF9900"/>
                    </a:solidFill>
                  </a:tcPr>
                </a:tc>
                <a:tc>
                  <a:txBody>
                    <a:bodyPr/>
                    <a:lstStyle/>
                    <a:p>
                      <a:pPr marL="0" marR="0" algn="ctr">
                        <a:spcBef>
                          <a:spcPts val="0"/>
                        </a:spcBef>
                        <a:spcAft>
                          <a:spcPts val="0"/>
                        </a:spcAft>
                      </a:pPr>
                      <a:r>
                        <a:rPr lang="en-US" sz="1000" dirty="0">
                          <a:effectLst/>
                        </a:rPr>
                        <a:t>Butte, Colusa, Glenn, Lassen, Modoc, Plumas, Shasta, Siskiyou, Tehama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9900"/>
                    </a:solidFill>
                  </a:tcPr>
                </a:tc>
                <a:tc>
                  <a:txBody>
                    <a:bodyPr/>
                    <a:lstStyle/>
                    <a:p>
                      <a:pPr marL="0" marR="0" algn="ctr">
                        <a:spcBef>
                          <a:spcPts val="0"/>
                        </a:spcBef>
                        <a:spcAft>
                          <a:spcPts val="0"/>
                        </a:spcAft>
                      </a:pPr>
                      <a:r>
                        <a:rPr lang="en-US" sz="1000" dirty="0">
                          <a:effectLst/>
                        </a:rPr>
                        <a:t>Commissioner </a:t>
                      </a:r>
                      <a:r>
                        <a:rPr lang="en-US" sz="1000" dirty="0" err="1">
                          <a:effectLst/>
                        </a:rPr>
                        <a:t>Sinay</a:t>
                      </a:r>
                      <a:br>
                        <a:rPr lang="en-US" sz="1000" dirty="0">
                          <a:effectLst/>
                        </a:rPr>
                      </a:br>
                      <a:r>
                        <a:rPr lang="en-US" sz="1000" dirty="0">
                          <a:effectLst/>
                        </a:rPr>
                        <a:t>Commissioner Yee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9900"/>
                    </a:solidFill>
                  </a:tcPr>
                </a:tc>
                <a:extLst>
                  <a:ext uri="{0D108BD9-81ED-4DB2-BD59-A6C34878D82A}">
                    <a16:rowId xmlns:a16="http://schemas.microsoft.com/office/drawing/2014/main" val="10002"/>
                  </a:ext>
                </a:extLst>
              </a:tr>
              <a:tr h="480446">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t>
                      </a:r>
                    </a:p>
                  </a:txBody>
                  <a:tcPr marL="10796" marR="10796" marT="10794" marB="10794" anchor="ctr">
                    <a:solidFill>
                      <a:srgbClr val="9966FF"/>
                    </a:solidFill>
                  </a:tcPr>
                </a:tc>
                <a:tc>
                  <a:txBody>
                    <a:bodyPr/>
                    <a:lstStyle/>
                    <a:p>
                      <a:pPr marL="0" marR="0" algn="ctr">
                        <a:spcBef>
                          <a:spcPts val="0"/>
                        </a:spcBef>
                        <a:spcAft>
                          <a:spcPts val="0"/>
                        </a:spcAft>
                      </a:pPr>
                      <a:r>
                        <a:rPr lang="es-MX" sz="1000" dirty="0">
                          <a:effectLst/>
                        </a:rPr>
                        <a:t>Alameda, Contra Costa, </a:t>
                      </a:r>
                      <a:r>
                        <a:rPr lang="es-MX" sz="1000" dirty="0" err="1">
                          <a:effectLst/>
                        </a:rPr>
                        <a:t>Marin</a:t>
                      </a:r>
                      <a:r>
                        <a:rPr lang="es-MX" sz="1000" dirty="0">
                          <a:effectLst/>
                        </a:rPr>
                        <a:t>, San Francisco, San Mateo, Santa Clara, Solano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9966FF"/>
                    </a:solidFill>
                  </a:tcPr>
                </a:tc>
                <a:tc>
                  <a:txBody>
                    <a:bodyPr/>
                    <a:lstStyle/>
                    <a:p>
                      <a:pPr marL="0" marR="0" algn="ctr">
                        <a:spcBef>
                          <a:spcPts val="0"/>
                        </a:spcBef>
                        <a:spcAft>
                          <a:spcPts val="0"/>
                        </a:spcAft>
                      </a:pPr>
                      <a:r>
                        <a:rPr lang="es-MX" sz="1000" dirty="0">
                          <a:effectLst/>
                        </a:rPr>
                        <a:t>Commissioner </a:t>
                      </a:r>
                      <a:r>
                        <a:rPr lang="es-MX" sz="1000" dirty="0" err="1">
                          <a:effectLst/>
                        </a:rPr>
                        <a:t>Yee</a:t>
                      </a:r>
                      <a:br>
                        <a:rPr lang="es-MX" sz="1000" dirty="0">
                          <a:effectLst/>
                        </a:rPr>
                      </a:br>
                      <a:r>
                        <a:rPr lang="es-MX" sz="1000" dirty="0">
                          <a:effectLst/>
                        </a:rPr>
                        <a:t>Commissioner Toledo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9966FF"/>
                    </a:solidFill>
                  </a:tcPr>
                </a:tc>
                <a:extLst>
                  <a:ext uri="{0D108BD9-81ED-4DB2-BD59-A6C34878D82A}">
                    <a16:rowId xmlns:a16="http://schemas.microsoft.com/office/drawing/2014/main" val="10004"/>
                  </a:ext>
                </a:extLst>
              </a:tr>
              <a:tr h="432859">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t>
                      </a:r>
                    </a:p>
                  </a:txBody>
                  <a:tcPr marL="10796" marR="10796" marT="10794" marB="10794" anchor="ctr">
                    <a:solidFill>
                      <a:srgbClr val="FFCC66"/>
                    </a:solidFill>
                  </a:tcPr>
                </a:tc>
                <a:tc>
                  <a:txBody>
                    <a:bodyPr/>
                    <a:lstStyle/>
                    <a:p>
                      <a:pPr marL="0" marR="0" algn="ctr">
                        <a:spcBef>
                          <a:spcPts val="0"/>
                        </a:spcBef>
                        <a:spcAft>
                          <a:spcPts val="0"/>
                        </a:spcAft>
                      </a:pPr>
                      <a:r>
                        <a:rPr lang="es-MX" sz="1000" dirty="0">
                          <a:effectLst/>
                        </a:rPr>
                        <a:t>El Dorado, Nevada, Placer, Sacramento, Sierra, </a:t>
                      </a:r>
                      <a:r>
                        <a:rPr lang="es-MX" sz="1000" dirty="0" err="1">
                          <a:effectLst/>
                        </a:rPr>
                        <a:t>Sutter</a:t>
                      </a:r>
                      <a:r>
                        <a:rPr lang="es-MX" sz="1000" dirty="0">
                          <a:effectLst/>
                        </a:rPr>
                        <a:t>, Yolo, Yuba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CC66"/>
                    </a:solidFill>
                  </a:tcPr>
                </a:tc>
                <a:tc>
                  <a:txBody>
                    <a:bodyPr/>
                    <a:lstStyle/>
                    <a:p>
                      <a:pPr marL="0" marR="0" algn="ctr">
                        <a:spcBef>
                          <a:spcPts val="0"/>
                        </a:spcBef>
                        <a:spcAft>
                          <a:spcPts val="0"/>
                        </a:spcAft>
                      </a:pPr>
                      <a:r>
                        <a:rPr lang="es-MX" sz="1000" dirty="0">
                          <a:effectLst/>
                        </a:rPr>
                        <a:t>Commissioner </a:t>
                      </a:r>
                      <a:r>
                        <a:rPr lang="es-MX" sz="1000" dirty="0" err="1">
                          <a:effectLst/>
                        </a:rPr>
                        <a:t>Fernandez</a:t>
                      </a:r>
                      <a:br>
                        <a:rPr lang="es-MX" sz="1000" dirty="0">
                          <a:effectLst/>
                        </a:rPr>
                      </a:br>
                      <a:r>
                        <a:rPr lang="es-MX" sz="1000" dirty="0">
                          <a:effectLst/>
                        </a:rPr>
                        <a:t>Commissioner </a:t>
                      </a:r>
                      <a:r>
                        <a:rPr lang="es-MX" sz="1000" dirty="0" err="1">
                          <a:effectLst/>
                        </a:rPr>
                        <a:t>LeMons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CC66"/>
                    </a:solidFill>
                  </a:tcPr>
                </a:tc>
                <a:extLst>
                  <a:ext uri="{0D108BD9-81ED-4DB2-BD59-A6C34878D82A}">
                    <a16:rowId xmlns:a16="http://schemas.microsoft.com/office/drawing/2014/main" val="10005"/>
                  </a:ext>
                </a:extLst>
              </a:tr>
              <a:tr h="480446">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a:t>
                      </a:r>
                    </a:p>
                  </a:txBody>
                  <a:tcPr marL="10796" marR="10796" marT="10794" marB="10794" anchor="ctr">
                    <a:solidFill>
                      <a:srgbClr val="FFFF00"/>
                    </a:solidFill>
                  </a:tcPr>
                </a:tc>
                <a:tc>
                  <a:txBody>
                    <a:bodyPr/>
                    <a:lstStyle/>
                    <a:p>
                      <a:pPr marL="0" marR="0" algn="ctr">
                        <a:spcBef>
                          <a:spcPts val="0"/>
                        </a:spcBef>
                        <a:spcAft>
                          <a:spcPts val="0"/>
                        </a:spcAft>
                      </a:pPr>
                      <a:r>
                        <a:rPr lang="es-MX" sz="1000" dirty="0">
                          <a:effectLst/>
                        </a:rPr>
                        <a:t>Monterey, San Benito, San Luis, Obispo, Santa Barbara, Santa Cruz, Ventura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FF00"/>
                    </a:solidFill>
                  </a:tcPr>
                </a:tc>
                <a:tc>
                  <a:txBody>
                    <a:bodyPr/>
                    <a:lstStyle/>
                    <a:p>
                      <a:pPr marL="0" marR="0" algn="ctr">
                        <a:spcBef>
                          <a:spcPts val="0"/>
                        </a:spcBef>
                        <a:spcAft>
                          <a:spcPts val="0"/>
                        </a:spcAft>
                      </a:pPr>
                      <a:r>
                        <a:rPr lang="es-MX" sz="1000" dirty="0">
                          <a:effectLst/>
                        </a:rPr>
                        <a:t>Commissioner </a:t>
                      </a:r>
                      <a:r>
                        <a:rPr lang="es-MX" sz="1000" dirty="0" err="1">
                          <a:effectLst/>
                        </a:rPr>
                        <a:t>Fornaciari</a:t>
                      </a:r>
                      <a:br>
                        <a:rPr lang="es-MX" sz="1000" dirty="0">
                          <a:effectLst/>
                        </a:rPr>
                      </a:br>
                      <a:r>
                        <a:rPr lang="es-MX" sz="1000" dirty="0">
                          <a:effectLst/>
                        </a:rPr>
                        <a:t>Commissioner Kennedy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FF00"/>
                    </a:solidFill>
                  </a:tcPr>
                </a:tc>
                <a:extLst>
                  <a:ext uri="{0D108BD9-81ED-4DB2-BD59-A6C34878D82A}">
                    <a16:rowId xmlns:a16="http://schemas.microsoft.com/office/drawing/2014/main" val="10006"/>
                  </a:ext>
                </a:extLst>
              </a:tr>
              <a:tr h="480446">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t>
                      </a:r>
                    </a:p>
                  </a:txBody>
                  <a:tcPr marL="10796" marR="10796" marT="10794" marB="10794" anchor="ctr">
                    <a:solidFill>
                      <a:schemeClr val="accent2">
                        <a:lumMod val="40000"/>
                        <a:lumOff val="60000"/>
                      </a:schemeClr>
                    </a:solidFill>
                  </a:tcPr>
                </a:tc>
                <a:tc>
                  <a:txBody>
                    <a:bodyPr/>
                    <a:lstStyle/>
                    <a:p>
                      <a:pPr marL="0" marR="0" algn="ctr">
                        <a:spcBef>
                          <a:spcPts val="0"/>
                        </a:spcBef>
                        <a:spcAft>
                          <a:spcPts val="0"/>
                        </a:spcAft>
                      </a:pPr>
                      <a:r>
                        <a:rPr lang="en-US" sz="1000" dirty="0">
                          <a:effectLst/>
                        </a:rPr>
                        <a:t>Fresno, Kern, Kings, Madera, Merced, San Joaquin, Stanislaus, Tulare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2">
                        <a:lumMod val="40000"/>
                        <a:lumOff val="60000"/>
                      </a:schemeClr>
                    </a:solidFill>
                  </a:tcPr>
                </a:tc>
                <a:tc>
                  <a:txBody>
                    <a:bodyPr/>
                    <a:lstStyle/>
                    <a:p>
                      <a:pPr marL="0" marR="0" algn="ctr">
                        <a:spcBef>
                          <a:spcPts val="0"/>
                        </a:spcBef>
                        <a:spcAft>
                          <a:spcPts val="0"/>
                        </a:spcAft>
                      </a:pPr>
                      <a:r>
                        <a:rPr lang="en-US" sz="1000" dirty="0">
                          <a:effectLst/>
                        </a:rPr>
                        <a:t>Commissioner Turner</a:t>
                      </a:r>
                      <a:br>
                        <a:rPr lang="en-US" sz="1000" dirty="0">
                          <a:effectLst/>
                        </a:rPr>
                      </a:br>
                      <a:r>
                        <a:rPr lang="en-US" sz="1000" dirty="0">
                          <a:effectLst/>
                        </a:rPr>
                        <a:t>Commissioner Vazquez</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2">
                        <a:lumMod val="40000"/>
                        <a:lumOff val="60000"/>
                      </a:schemeClr>
                    </a:solidFill>
                  </a:tcPr>
                </a:tc>
                <a:extLst>
                  <a:ext uri="{0D108BD9-81ED-4DB2-BD59-A6C34878D82A}">
                    <a16:rowId xmlns:a16="http://schemas.microsoft.com/office/drawing/2014/main" val="10007"/>
                  </a:ext>
                </a:extLst>
              </a:tr>
              <a:tr h="395854">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a:t>
                      </a:r>
                    </a:p>
                  </a:txBody>
                  <a:tcPr marL="10796" marR="10796" marT="10794" marB="10794" anchor="ctr">
                    <a:solidFill>
                      <a:schemeClr val="accent1">
                        <a:lumMod val="60000"/>
                        <a:lumOff val="40000"/>
                      </a:schemeClr>
                    </a:solidFill>
                  </a:tcPr>
                </a:tc>
                <a:tc>
                  <a:txBody>
                    <a:bodyPr/>
                    <a:lstStyle/>
                    <a:p>
                      <a:pPr marL="0" marR="0" algn="ctr">
                        <a:spcBef>
                          <a:spcPts val="0"/>
                        </a:spcBef>
                        <a:spcAft>
                          <a:spcPts val="0"/>
                        </a:spcAft>
                      </a:pPr>
                      <a:r>
                        <a:rPr lang="es-MX" sz="1000" dirty="0" err="1">
                          <a:effectLst/>
                        </a:rPr>
                        <a:t>Alpine</a:t>
                      </a:r>
                      <a:r>
                        <a:rPr lang="es-MX" sz="1000" dirty="0">
                          <a:effectLst/>
                        </a:rPr>
                        <a:t>, Amador, Calaveras, </a:t>
                      </a:r>
                      <a:r>
                        <a:rPr lang="es-MX" sz="1000" dirty="0" err="1">
                          <a:effectLst/>
                        </a:rPr>
                        <a:t>Inyo</a:t>
                      </a:r>
                      <a:r>
                        <a:rPr lang="es-MX" sz="1000" dirty="0">
                          <a:effectLst/>
                        </a:rPr>
                        <a:t>, Mariposa, Mono, </a:t>
                      </a:r>
                      <a:r>
                        <a:rPr lang="es-MX" sz="1000" dirty="0" err="1">
                          <a:effectLst/>
                        </a:rPr>
                        <a:t>Tuolumne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1">
                        <a:lumMod val="60000"/>
                        <a:lumOff val="40000"/>
                      </a:schemeClr>
                    </a:solidFill>
                  </a:tcPr>
                </a:tc>
                <a:tc>
                  <a:txBody>
                    <a:bodyPr/>
                    <a:lstStyle/>
                    <a:p>
                      <a:pPr marL="0" marR="0" algn="ctr">
                        <a:spcBef>
                          <a:spcPts val="0"/>
                        </a:spcBef>
                        <a:spcAft>
                          <a:spcPts val="0"/>
                        </a:spcAft>
                      </a:pPr>
                      <a:r>
                        <a:rPr lang="es-MX" sz="1000" dirty="0">
                          <a:effectLst/>
                        </a:rPr>
                        <a:t>Commissioner Andersen</a:t>
                      </a:r>
                      <a:br>
                        <a:rPr lang="es-MX" sz="1000" dirty="0">
                          <a:effectLst/>
                        </a:rPr>
                      </a:br>
                      <a:r>
                        <a:rPr lang="es-MX" sz="1000" dirty="0">
                          <a:effectLst/>
                        </a:rPr>
                        <a:t>Commissioner </a:t>
                      </a:r>
                      <a:r>
                        <a:rPr lang="es-MX" sz="1000" dirty="0" err="1">
                          <a:effectLst/>
                        </a:rPr>
                        <a:t>Akutagawa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chemeClr val="accent1">
                        <a:lumMod val="60000"/>
                        <a:lumOff val="40000"/>
                      </a:schemeClr>
                    </a:solidFill>
                  </a:tcPr>
                </a:tc>
                <a:extLst>
                  <a:ext uri="{0D108BD9-81ED-4DB2-BD59-A6C34878D82A}">
                    <a16:rowId xmlns:a16="http://schemas.microsoft.com/office/drawing/2014/main" val="10008"/>
                  </a:ext>
                </a:extLst>
              </a:tr>
              <a:tr h="395854">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t>
                      </a:r>
                    </a:p>
                  </a:txBody>
                  <a:tcPr marL="10796" marR="10796" marT="10794" marB="10794" anchor="ctr">
                    <a:solidFill>
                      <a:srgbClr val="FF7C80"/>
                    </a:solidFill>
                  </a:tcPr>
                </a:tc>
                <a:tc>
                  <a:txBody>
                    <a:bodyPr/>
                    <a:lstStyle/>
                    <a:p>
                      <a:pPr marL="0" marR="0" algn="ctr">
                        <a:spcBef>
                          <a:spcPts val="0"/>
                        </a:spcBef>
                        <a:spcAft>
                          <a:spcPts val="0"/>
                        </a:spcAft>
                      </a:pPr>
                      <a:r>
                        <a:rPr lang="en-US" sz="1000" dirty="0">
                          <a:effectLst/>
                        </a:rPr>
                        <a:t>Los Angeles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7C80"/>
                    </a:solidFill>
                  </a:tcPr>
                </a:tc>
                <a:tc>
                  <a:txBody>
                    <a:bodyPr/>
                    <a:lstStyle/>
                    <a:p>
                      <a:pPr marL="0" marR="0" algn="ctr">
                        <a:spcBef>
                          <a:spcPts val="0"/>
                        </a:spcBef>
                        <a:spcAft>
                          <a:spcPts val="0"/>
                        </a:spcAft>
                      </a:pPr>
                      <a:r>
                        <a:rPr lang="en-US" sz="1000" dirty="0">
                          <a:effectLst/>
                        </a:rPr>
                        <a:t>Commissioner Taylor</a:t>
                      </a:r>
                      <a:br>
                        <a:rPr lang="en-US" sz="1000" dirty="0">
                          <a:effectLst/>
                        </a:rPr>
                      </a:br>
                      <a:r>
                        <a:rPr lang="en-US" sz="1000" dirty="0">
                          <a:effectLst/>
                        </a:rPr>
                        <a:t>Commissioner Ahmad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7C80"/>
                    </a:solidFill>
                  </a:tcPr>
                </a:tc>
                <a:extLst>
                  <a:ext uri="{0D108BD9-81ED-4DB2-BD59-A6C34878D82A}">
                    <a16:rowId xmlns:a16="http://schemas.microsoft.com/office/drawing/2014/main" val="10009"/>
                  </a:ext>
                </a:extLst>
              </a:tr>
              <a:tr h="395854">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a:t>
                      </a:r>
                    </a:p>
                  </a:txBody>
                  <a:tcPr marL="10796" marR="10796" marT="10794" marB="10794" anchor="ctr">
                    <a:solidFill>
                      <a:srgbClr val="FF99FF"/>
                    </a:solidFill>
                  </a:tcPr>
                </a:tc>
                <a:tc>
                  <a:txBody>
                    <a:bodyPr/>
                    <a:lstStyle/>
                    <a:p>
                      <a:pPr marL="0" marR="0" algn="ctr">
                        <a:spcBef>
                          <a:spcPts val="0"/>
                        </a:spcBef>
                        <a:spcAft>
                          <a:spcPts val="0"/>
                        </a:spcAft>
                      </a:pPr>
                      <a:r>
                        <a:rPr lang="en-US" sz="1000" dirty="0">
                          <a:effectLst/>
                        </a:rPr>
                        <a:t>Riverside, San Bernardino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99FF"/>
                    </a:solidFill>
                  </a:tcPr>
                </a:tc>
                <a:tc>
                  <a:txBody>
                    <a:bodyPr/>
                    <a:lstStyle/>
                    <a:p>
                      <a:pPr marL="0" marR="0" algn="ctr">
                        <a:spcBef>
                          <a:spcPts val="0"/>
                        </a:spcBef>
                        <a:spcAft>
                          <a:spcPts val="0"/>
                        </a:spcAft>
                      </a:pPr>
                      <a:r>
                        <a:rPr lang="en-US" sz="1000" dirty="0">
                          <a:effectLst/>
                        </a:rPr>
                        <a:t>Commissioner Kennedy</a:t>
                      </a:r>
                      <a:br>
                        <a:rPr lang="en-US" sz="1000" dirty="0">
                          <a:effectLst/>
                        </a:rPr>
                      </a:br>
                      <a:r>
                        <a:rPr lang="en-US" sz="1000" dirty="0">
                          <a:effectLst/>
                        </a:rPr>
                        <a:t>Commissioner </a:t>
                      </a:r>
                      <a:r>
                        <a:rPr lang="en-US" sz="1000" dirty="0" err="1">
                          <a:effectLst/>
                        </a:rPr>
                        <a:t>LeMons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99FF"/>
                    </a:solidFill>
                  </a:tcPr>
                </a:tc>
                <a:extLst>
                  <a:ext uri="{0D108BD9-81ED-4DB2-BD59-A6C34878D82A}">
                    <a16:rowId xmlns:a16="http://schemas.microsoft.com/office/drawing/2014/main" val="10010"/>
                  </a:ext>
                </a:extLst>
              </a:tr>
              <a:tr h="395854">
                <a:tc>
                  <a:txBody>
                    <a:bodyPr/>
                    <a:lstStyle/>
                    <a:p>
                      <a:pPr marL="0" marR="0" algn="ctr">
                        <a:spcBef>
                          <a:spcPts val="0"/>
                        </a:spcBef>
                        <a:spcAft>
                          <a:spcPts val="0"/>
                        </a:spcAft>
                      </a:pPr>
                      <a:r>
                        <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t>
                      </a:r>
                    </a:p>
                  </a:txBody>
                  <a:tcPr marL="10796" marR="10796" marT="10794" marB="10794" anchor="ctr">
                    <a:solidFill>
                      <a:srgbClr val="FFCC99"/>
                    </a:solidFill>
                  </a:tcPr>
                </a:tc>
                <a:tc>
                  <a:txBody>
                    <a:bodyPr/>
                    <a:lstStyle/>
                    <a:p>
                      <a:pPr marL="0" marR="0" algn="ctr">
                        <a:spcBef>
                          <a:spcPts val="0"/>
                        </a:spcBef>
                        <a:spcAft>
                          <a:spcPts val="0"/>
                        </a:spcAft>
                      </a:pPr>
                      <a:r>
                        <a:rPr lang="en-US" sz="1000" dirty="0">
                          <a:effectLst/>
                        </a:rPr>
                        <a:t>Orange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CC99"/>
                    </a:solidFill>
                  </a:tcPr>
                </a:tc>
                <a:tc>
                  <a:txBody>
                    <a:bodyPr/>
                    <a:lstStyle/>
                    <a:p>
                      <a:pPr marL="0" marR="0" algn="ctr">
                        <a:spcBef>
                          <a:spcPts val="0"/>
                        </a:spcBef>
                        <a:spcAft>
                          <a:spcPts val="0"/>
                        </a:spcAft>
                      </a:pPr>
                      <a:r>
                        <a:rPr lang="en-US" sz="1000" dirty="0">
                          <a:effectLst/>
                        </a:rPr>
                        <a:t>Commissioner Akutagawa</a:t>
                      </a:r>
                      <a:br>
                        <a:rPr lang="en-US" sz="1000" dirty="0">
                          <a:effectLst/>
                        </a:rPr>
                      </a:br>
                      <a:r>
                        <a:rPr lang="en-US" sz="1000" dirty="0">
                          <a:effectLst/>
                        </a:rPr>
                        <a:t>Commissioner </a:t>
                      </a:r>
                      <a:r>
                        <a:rPr lang="en-US" sz="1000" dirty="0" err="1">
                          <a:effectLst/>
                        </a:rPr>
                        <a:t>Sadhwani</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FFCC99"/>
                    </a:solidFill>
                  </a:tcPr>
                </a:tc>
                <a:extLst>
                  <a:ext uri="{0D108BD9-81ED-4DB2-BD59-A6C34878D82A}">
                    <a16:rowId xmlns:a16="http://schemas.microsoft.com/office/drawing/2014/main" val="10011"/>
                  </a:ext>
                </a:extLst>
              </a:tr>
              <a:tr h="395854">
                <a:tc>
                  <a:txBody>
                    <a:bodyPr/>
                    <a:lstStyle/>
                    <a:p>
                      <a:pPr marL="0" marR="0" algn="ctr">
                        <a:spcBef>
                          <a:spcPts val="0"/>
                        </a:spcBef>
                        <a:spcAft>
                          <a:spcPts val="0"/>
                        </a:spcAft>
                      </a:pPr>
                      <a:r>
                        <a:rPr lang="en-US"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6699FF"/>
                    </a:solidFill>
                  </a:tcPr>
                </a:tc>
                <a:tc>
                  <a:txBody>
                    <a:bodyPr/>
                    <a:lstStyle/>
                    <a:p>
                      <a:pPr marL="0" marR="0" algn="ctr">
                        <a:spcBef>
                          <a:spcPts val="0"/>
                        </a:spcBef>
                        <a:spcAft>
                          <a:spcPts val="0"/>
                        </a:spcAft>
                      </a:pPr>
                      <a:r>
                        <a:rPr lang="en-US" sz="1000">
                          <a:effectLst/>
                        </a:rPr>
                        <a:t>Imperial, San Diego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6699FF"/>
                    </a:solidFill>
                  </a:tcPr>
                </a:tc>
                <a:tc>
                  <a:txBody>
                    <a:bodyPr/>
                    <a:lstStyle/>
                    <a:p>
                      <a:pPr marL="0" marR="0" algn="ctr">
                        <a:spcBef>
                          <a:spcPts val="0"/>
                        </a:spcBef>
                        <a:spcAft>
                          <a:spcPts val="0"/>
                        </a:spcAft>
                      </a:pPr>
                      <a:r>
                        <a:rPr lang="en-US" sz="1000" dirty="0">
                          <a:effectLst/>
                        </a:rPr>
                        <a:t>Commissioner </a:t>
                      </a:r>
                      <a:r>
                        <a:rPr lang="en-US" sz="1000" dirty="0" err="1">
                          <a:effectLst/>
                        </a:rPr>
                        <a:t>Sinay</a:t>
                      </a:r>
                      <a:br>
                        <a:rPr lang="en-US" sz="1000" dirty="0">
                          <a:effectLst/>
                        </a:rPr>
                      </a:br>
                      <a:r>
                        <a:rPr lang="en-US" sz="1000" dirty="0">
                          <a:effectLst/>
                        </a:rPr>
                        <a:t>Commissioner Ahmad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796" marR="10796" marT="10794" marB="10794" anchor="ctr">
                    <a:solidFill>
                      <a:srgbClr val="6699FF"/>
                    </a:solidFill>
                  </a:tcPr>
                </a:tc>
                <a:extLst>
                  <a:ext uri="{0D108BD9-81ED-4DB2-BD59-A6C34878D82A}">
                    <a16:rowId xmlns:a16="http://schemas.microsoft.com/office/drawing/2014/main" val="53304702"/>
                  </a:ext>
                </a:extLst>
              </a:tr>
            </a:tbl>
          </a:graphicData>
        </a:graphic>
      </p:graphicFrame>
      <p:pic>
        <p:nvPicPr>
          <p:cNvPr id="8" name="Picture 7" descr="Map&#10;&#10;Description automatically generated">
            <a:extLst>
              <a:ext uri="{FF2B5EF4-FFF2-40B4-BE49-F238E27FC236}">
                <a16:creationId xmlns:a16="http://schemas.microsoft.com/office/drawing/2014/main" id="{D76FE736-5BCB-444A-8D6D-6A67B4A6E44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1400" y="1555212"/>
            <a:ext cx="4639230" cy="5378988"/>
          </a:xfrm>
          <a:prstGeom prst="rect">
            <a:avLst/>
          </a:prstGeom>
        </p:spPr>
      </p:pic>
      <p:pic>
        <p:nvPicPr>
          <p:cNvPr id="11" name="Picture 1">
            <a:extLst>
              <a:ext uri="{FF2B5EF4-FFF2-40B4-BE49-F238E27FC236}">
                <a16:creationId xmlns:a16="http://schemas.microsoft.com/office/drawing/2014/main" id="{2ED2896F-30A6-834E-B49F-54755A67A8EE}"/>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a:extLst>
              <a:ext uri="{FF2B5EF4-FFF2-40B4-BE49-F238E27FC236}">
                <a16:creationId xmlns:a16="http://schemas.microsoft.com/office/drawing/2014/main" id="{75DB2F0C-61E5-3B41-8CE2-E7B2D3657548}"/>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3316801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76EE6274-088F-4676-A291-18E422617501}"/>
              </a:ext>
            </a:extLst>
          </p:cNvPr>
          <p:cNvSpPr>
            <a:spLocks noGrp="1" noChangeArrowheads="1"/>
          </p:cNvSpPr>
          <p:nvPr>
            <p:ph type="title"/>
          </p:nvPr>
        </p:nvSpPr>
        <p:spPr/>
        <p:txBody>
          <a:bodyPr/>
          <a:lstStyle/>
          <a:p>
            <a:pPr eaLnBrk="1" hangingPunct="1"/>
            <a:r>
              <a:rPr lang="en-US" altLang="en-US" sz="3400" dirty="0">
                <a:solidFill>
                  <a:srgbClr val="002060"/>
                </a:solidFill>
                <a:latin typeface="Arial Black" panose="020B0A04020102020204" pitchFamily="34" charset="0"/>
              </a:rPr>
              <a:t>Communities of Interest (COI)</a:t>
            </a:r>
            <a:endParaRPr lang="en-US" altLang="en-US" sz="3400" dirty="0">
              <a:solidFill>
                <a:srgbClr val="002060"/>
              </a:solidFill>
              <a:latin typeface="Arial" panose="020B0604020202020204" pitchFamily="34" charset="0"/>
              <a:cs typeface="Arial" panose="020B0604020202020204" pitchFamily="34" charset="0"/>
            </a:endParaRPr>
          </a:p>
        </p:txBody>
      </p:sp>
      <p:sp>
        <p:nvSpPr>
          <p:cNvPr id="16387" name="Content Placeholder 1">
            <a:extLst>
              <a:ext uri="{FF2B5EF4-FFF2-40B4-BE49-F238E27FC236}">
                <a16:creationId xmlns:a16="http://schemas.microsoft.com/office/drawing/2014/main" id="{8B2AB51A-3A01-4396-AB73-CD28C5E42B08}"/>
              </a:ext>
            </a:extLst>
          </p:cNvPr>
          <p:cNvSpPr>
            <a:spLocks noGrp="1" noChangeArrowheads="1"/>
          </p:cNvSpPr>
          <p:nvPr>
            <p:ph idx="1"/>
          </p:nvPr>
        </p:nvSpPr>
        <p:spPr>
          <a:xfrm>
            <a:off x="1193800" y="1525905"/>
            <a:ext cx="9829800" cy="4398962"/>
          </a:xfrm>
          <a:prstGeom prst="rect">
            <a:avLst/>
          </a:prstGeom>
        </p:spPr>
        <p:txBody>
          <a:bodyPr>
            <a:normAutofit/>
          </a:bodyPr>
          <a:lstStyle/>
          <a:p>
            <a:pPr algn="just" eaLnBrk="1" hangingPunct="1"/>
            <a:r>
              <a:rPr lang="en-US" altLang="en-US" sz="2000" b="1" dirty="0">
                <a:solidFill>
                  <a:srgbClr val="002060"/>
                </a:solidFill>
                <a:latin typeface="Arial" panose="020B0604020202020204" pitchFamily="34" charset="0"/>
                <a:cs typeface="Arial" panose="020B0604020202020204" pitchFamily="34" charset="0"/>
              </a:rPr>
              <a:t>Communities of Interest (COI)</a:t>
            </a:r>
            <a:r>
              <a:rPr lang="en-US" altLang="en-US" sz="2000" dirty="0">
                <a:solidFill>
                  <a:srgbClr val="002060"/>
                </a:solidFill>
                <a:latin typeface="Arial" panose="020B0604020202020204" pitchFamily="34" charset="0"/>
                <a:cs typeface="Arial" panose="020B0604020202020204" pitchFamily="34" charset="0"/>
              </a:rPr>
              <a:t>--</a:t>
            </a:r>
            <a:r>
              <a:rPr lang="en-US" altLang="en-US" sz="2000" dirty="0">
                <a:solidFill>
                  <a:schemeClr val="tx1"/>
                </a:solidFill>
                <a:latin typeface="Arial" panose="020B0604020202020204" pitchFamily="34" charset="0"/>
                <a:cs typeface="Arial" panose="020B0604020202020204" pitchFamily="34" charset="0"/>
              </a:rPr>
              <a:t>A community of interest is a concentrated population which shares common social and economic interests that should be included within a single district for purposes of its effective and fair representation. </a:t>
            </a:r>
          </a:p>
          <a:p>
            <a:pPr algn="just" eaLnBrk="1" hangingPunct="1"/>
            <a:r>
              <a:rPr lang="en-US" altLang="en-US" sz="2000" dirty="0">
                <a:solidFill>
                  <a:schemeClr val="tx1"/>
                </a:solidFill>
                <a:latin typeface="Arial" panose="020B0604020202020204" pitchFamily="34" charset="0"/>
                <a:cs typeface="Arial" panose="020B0604020202020204" pitchFamily="34" charset="0"/>
              </a:rPr>
              <a:t>Examples include culture, areas in which the people share similar living standards, use the same transportation facilities, have similar work opportunities, or have access to the same media. </a:t>
            </a:r>
          </a:p>
          <a:p>
            <a:pPr algn="just" eaLnBrk="1" hangingPunct="1"/>
            <a:r>
              <a:rPr lang="en-US" altLang="en-US" sz="2000" dirty="0">
                <a:solidFill>
                  <a:schemeClr val="tx1"/>
                </a:solidFill>
                <a:latin typeface="Arial" panose="020B0604020202020204" pitchFamily="34" charset="0"/>
                <a:cs typeface="Arial" panose="020B0604020202020204" pitchFamily="34" charset="0"/>
              </a:rPr>
              <a:t>People can belong to multiple communities of interest.</a:t>
            </a:r>
          </a:p>
          <a:p>
            <a:pPr algn="just" eaLnBrk="1" hangingPunct="1"/>
            <a:r>
              <a:rPr lang="en-US" altLang="en-US" sz="2000" dirty="0">
                <a:solidFill>
                  <a:schemeClr val="tx1"/>
                </a:solidFill>
                <a:latin typeface="Arial" panose="020B0604020202020204" pitchFamily="34" charset="0"/>
                <a:cs typeface="Arial" panose="020B0604020202020204" pitchFamily="34" charset="0"/>
              </a:rPr>
              <a:t>Community of Interest is not the same as a district but are key building blocks of districts.</a:t>
            </a:r>
          </a:p>
        </p:txBody>
      </p:sp>
      <p:sp>
        <p:nvSpPr>
          <p:cNvPr id="2" name="Slide Number Placeholder 1">
            <a:extLst>
              <a:ext uri="{FF2B5EF4-FFF2-40B4-BE49-F238E27FC236}">
                <a16:creationId xmlns:a16="http://schemas.microsoft.com/office/drawing/2014/main" id="{F8573004-A11B-4FAC-8081-7B5DBF68225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18</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4100" name="Picture 4">
            <a:extLst>
              <a:ext uri="{FF2B5EF4-FFF2-40B4-BE49-F238E27FC236}">
                <a16:creationId xmlns:a16="http://schemas.microsoft.com/office/drawing/2014/main" id="{90FD98AE-E99A-465F-A95D-DFB40B1B1A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51400" y="4629591"/>
            <a:ext cx="3928084" cy="2528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210F90BB-305D-FB4E-8FD9-D247EF8942EE}"/>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a:extLst>
              <a:ext uri="{FF2B5EF4-FFF2-40B4-BE49-F238E27FC236}">
                <a16:creationId xmlns:a16="http://schemas.microsoft.com/office/drawing/2014/main" id="{E0DB080C-82C1-E941-82E8-D8907C172D4F}"/>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4115471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76EE6274-088F-4676-A291-18E422617501}"/>
              </a:ext>
            </a:extLst>
          </p:cNvPr>
          <p:cNvSpPr>
            <a:spLocks noGrp="1" noChangeArrowheads="1"/>
          </p:cNvSpPr>
          <p:nvPr>
            <p:ph type="title"/>
          </p:nvPr>
        </p:nvSpPr>
        <p:spPr/>
        <p:txBody>
          <a:bodyPr/>
          <a:lstStyle/>
          <a:p>
            <a:pPr eaLnBrk="1" hangingPunct="1"/>
            <a:r>
              <a:rPr lang="en-US" altLang="en-US" sz="3400" dirty="0">
                <a:solidFill>
                  <a:srgbClr val="002060"/>
                </a:solidFill>
                <a:latin typeface="Arial Black" panose="020B0A04020102020204" pitchFamily="34" charset="0"/>
              </a:rPr>
              <a:t>Defining Your Communities</a:t>
            </a:r>
            <a:endParaRPr lang="en-US" altLang="en-US" sz="3400" dirty="0">
              <a:solidFill>
                <a:srgbClr val="002060"/>
              </a:solidFill>
              <a:latin typeface="Arial" panose="020B0604020202020204" pitchFamily="34" charset="0"/>
              <a:cs typeface="Arial" panose="020B0604020202020204" pitchFamily="34" charset="0"/>
            </a:endParaRPr>
          </a:p>
        </p:txBody>
      </p:sp>
      <p:sp>
        <p:nvSpPr>
          <p:cNvPr id="16387" name="Content Placeholder 1">
            <a:extLst>
              <a:ext uri="{FF2B5EF4-FFF2-40B4-BE49-F238E27FC236}">
                <a16:creationId xmlns:a16="http://schemas.microsoft.com/office/drawing/2014/main" id="{8B2AB51A-3A01-4396-AB73-CD28C5E42B08}"/>
              </a:ext>
            </a:extLst>
          </p:cNvPr>
          <p:cNvSpPr>
            <a:spLocks noGrp="1" noChangeArrowheads="1"/>
          </p:cNvSpPr>
          <p:nvPr>
            <p:ph idx="1"/>
          </p:nvPr>
        </p:nvSpPr>
        <p:spPr>
          <a:xfrm>
            <a:off x="1117600" y="1456918"/>
            <a:ext cx="9954846" cy="3765643"/>
          </a:xfrm>
          <a:prstGeom prst="rect">
            <a:avLst/>
          </a:prstGeom>
        </p:spPr>
        <p:txBody>
          <a:bodyPr>
            <a:normAutofit/>
          </a:bodyPr>
          <a:lstStyle/>
          <a:p>
            <a:pPr algn="just" eaLnBrk="1" hangingPunct="1"/>
            <a:r>
              <a:rPr lang="en-US" altLang="en-US" sz="2000" dirty="0">
                <a:solidFill>
                  <a:schemeClr val="tx1"/>
                </a:solidFill>
                <a:latin typeface="Arial" panose="020B0604020202020204" pitchFamily="34" charset="0"/>
                <a:cs typeface="Arial" panose="020B0604020202020204" pitchFamily="34" charset="0"/>
              </a:rPr>
              <a:t>Communities of interest can be described by creating maps and telling us about your community. </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Oral Testimony</a:t>
            </a:r>
            <a:r>
              <a:rPr lang="en-US" altLang="en-US" sz="2000" dirty="0">
                <a:solidFill>
                  <a:schemeClr val="tx1"/>
                </a:solidFill>
                <a:latin typeface="Arial" panose="020B0604020202020204" pitchFamily="34" charset="0"/>
                <a:cs typeface="Arial" panose="020B0604020202020204" pitchFamily="34" charset="0"/>
              </a:rPr>
              <a:t>—Personal stories are powerful as well as providing historical context.</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Written Testimony</a:t>
            </a:r>
            <a:r>
              <a:rPr lang="en-US" altLang="en-US" sz="2000" dirty="0">
                <a:solidFill>
                  <a:schemeClr val="tx1"/>
                </a:solidFill>
                <a:latin typeface="Arial" panose="020B0604020202020204" pitchFamily="34" charset="0"/>
                <a:cs typeface="Arial" panose="020B0604020202020204" pitchFamily="34" charset="0"/>
              </a:rPr>
              <a:t>—A written description can be used to tell your community’s story. </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Community Issues</a:t>
            </a:r>
            <a:r>
              <a:rPr lang="en-US" altLang="en-US" sz="2000" dirty="0">
                <a:solidFill>
                  <a:schemeClr val="tx1"/>
                </a:solidFill>
                <a:latin typeface="Arial" panose="020B0604020202020204" pitchFamily="34" charset="0"/>
                <a:cs typeface="Arial" panose="020B0604020202020204" pitchFamily="34" charset="0"/>
              </a:rPr>
              <a:t>—Often communities get involved in redistricting because they feel their issues have not been adequately addressed by their elected representatives. Are there issues your Community of Interest focuses on?</a:t>
            </a:r>
          </a:p>
          <a:p>
            <a:pPr algn="just" eaLnBrk="1" hangingPunct="1"/>
            <a:r>
              <a:rPr lang="en-US" altLang="en-US" sz="2000" b="1" dirty="0">
                <a:solidFill>
                  <a:srgbClr val="002060"/>
                </a:solidFill>
                <a:latin typeface="Arial" panose="020B0604020202020204" pitchFamily="34" charset="0"/>
                <a:cs typeface="Arial" panose="020B0604020202020204" pitchFamily="34" charset="0"/>
              </a:rPr>
              <a:t>Boundary Maps</a:t>
            </a:r>
            <a:r>
              <a:rPr lang="en-US" altLang="en-US" sz="2000" dirty="0">
                <a:solidFill>
                  <a:schemeClr val="tx1"/>
                </a:solidFill>
                <a:latin typeface="Arial" panose="020B0604020202020204" pitchFamily="34" charset="0"/>
                <a:cs typeface="Arial" panose="020B0604020202020204" pitchFamily="34" charset="0"/>
              </a:rPr>
              <a:t>—Create a map of your neighborhood or area.</a:t>
            </a:r>
          </a:p>
        </p:txBody>
      </p:sp>
      <p:sp>
        <p:nvSpPr>
          <p:cNvPr id="2" name="Slide Number Placeholder 1">
            <a:extLst>
              <a:ext uri="{FF2B5EF4-FFF2-40B4-BE49-F238E27FC236}">
                <a16:creationId xmlns:a16="http://schemas.microsoft.com/office/drawing/2014/main" id="{F8573004-A11B-4FAC-8081-7B5DBF68225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19</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2050" name="Picture 2" descr="Business team putting together jigsaw puzzle isolated flat vector illustration. cartoon partners working in connection. teamwork, partnership and cooperation concept Free Vector">
            <a:extLst>
              <a:ext uri="{FF2B5EF4-FFF2-40B4-BE49-F238E27FC236}">
                <a16:creationId xmlns:a16="http://schemas.microsoft.com/office/drawing/2014/main" id="{8AD66A35-6BAF-48D0-AB8A-6C13B598571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1263" y="4984843"/>
            <a:ext cx="3843635" cy="2787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FE51458A-1C5F-3A4C-BF86-997972226FAB}"/>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a:extLst>
              <a:ext uri="{FF2B5EF4-FFF2-40B4-BE49-F238E27FC236}">
                <a16:creationId xmlns:a16="http://schemas.microsoft.com/office/drawing/2014/main" id="{5C88A530-FE06-6F45-B921-19B0BD360E8A}"/>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63967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E84D-2AFB-C041-A36F-995894E166DA}"/>
              </a:ext>
            </a:extLst>
          </p:cNvPr>
          <p:cNvSpPr>
            <a:spLocks noGrp="1"/>
          </p:cNvSpPr>
          <p:nvPr>
            <p:ph type="title"/>
          </p:nvPr>
        </p:nvSpPr>
        <p:spPr>
          <a:xfrm>
            <a:off x="2568065" y="382606"/>
            <a:ext cx="8675370" cy="676980"/>
          </a:xfrm>
        </p:spPr>
        <p:txBody>
          <a:bodyPr/>
          <a:lstStyle/>
          <a:p>
            <a:pPr algn="ctr"/>
            <a:r>
              <a:rPr lang="en-US" sz="4399" dirty="0">
                <a:solidFill>
                  <a:srgbClr val="FF9300"/>
                </a:solidFill>
                <a:latin typeface="Arial" panose="020B0604020202020204" pitchFamily="34" charset="0"/>
                <a:cs typeface="Arial" panose="020B0604020202020204" pitchFamily="34" charset="0"/>
              </a:rPr>
              <a:t>Panelists</a:t>
            </a:r>
          </a:p>
        </p:txBody>
      </p:sp>
      <p:pic>
        <p:nvPicPr>
          <p:cNvPr id="4" name="Picture 3">
            <a:extLst>
              <a:ext uri="{FF2B5EF4-FFF2-40B4-BE49-F238E27FC236}">
                <a16:creationId xmlns:a16="http://schemas.microsoft.com/office/drawing/2014/main" id="{6E4FC210-FE9D-9444-A273-F83847BB84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276"/>
          <a:stretch/>
        </p:blipFill>
        <p:spPr>
          <a:xfrm>
            <a:off x="108375" y="110380"/>
            <a:ext cx="1723424" cy="1313180"/>
          </a:xfrm>
          <a:prstGeom prst="rect">
            <a:avLst/>
          </a:prstGeom>
        </p:spPr>
      </p:pic>
      <p:sp>
        <p:nvSpPr>
          <p:cNvPr id="21" name="Rectangle 20">
            <a:extLst>
              <a:ext uri="{FF2B5EF4-FFF2-40B4-BE49-F238E27FC236}">
                <a16:creationId xmlns:a16="http://schemas.microsoft.com/office/drawing/2014/main" id="{E6C20053-E3EA-164C-8F23-B34D5029D048}"/>
              </a:ext>
            </a:extLst>
          </p:cNvPr>
          <p:cNvSpPr/>
          <p:nvPr/>
        </p:nvSpPr>
        <p:spPr>
          <a:xfrm>
            <a:off x="-25400" y="1419180"/>
            <a:ext cx="13862304" cy="333420"/>
          </a:xfrm>
          <a:prstGeom prst="rect">
            <a:avLst/>
          </a:prstGeom>
          <a:solidFill>
            <a:srgbClr val="70AE47"/>
          </a:solidFill>
          <a:ln>
            <a:noFill/>
          </a:ln>
        </p:spPr>
        <p:txBody>
          <a:bodyPr wrap="square">
            <a:spAutoFit/>
          </a:bodyPr>
          <a:lstStyle/>
          <a:p>
            <a:pPr algn="ctr"/>
            <a:endParaRPr lang="en-US" sz="880" dirty="0">
              <a:solidFill>
                <a:schemeClr val="bg1"/>
              </a:solidFill>
            </a:endParaRPr>
          </a:p>
        </p:txBody>
      </p:sp>
      <p:sp>
        <p:nvSpPr>
          <p:cNvPr id="25" name="Rectangle 24">
            <a:extLst>
              <a:ext uri="{FF2B5EF4-FFF2-40B4-BE49-F238E27FC236}">
                <a16:creationId xmlns:a16="http://schemas.microsoft.com/office/drawing/2014/main" id="{2F55DF2D-14DA-7C48-9ABB-4CF00778202D}"/>
              </a:ext>
            </a:extLst>
          </p:cNvPr>
          <p:cNvSpPr/>
          <p:nvPr/>
        </p:nvSpPr>
        <p:spPr>
          <a:xfrm>
            <a:off x="76735" y="5522893"/>
            <a:ext cx="3733800" cy="954107"/>
          </a:xfrm>
          <a:prstGeom prst="rect">
            <a:avLst/>
          </a:prstGeom>
        </p:spPr>
        <p:txBody>
          <a:bodyPr wrap="square">
            <a:spAutoFit/>
          </a:bodyPr>
          <a:lstStyle/>
          <a:p>
            <a:pPr lvl="0" algn="ctr"/>
            <a:r>
              <a:rPr lang="en-US" sz="1400" b="1" dirty="0">
                <a:latin typeface="Arial" panose="020B0604020202020204" pitchFamily="34" charset="0"/>
                <a:cs typeface="Arial" panose="020B0604020202020204" pitchFamily="34" charset="0"/>
              </a:rPr>
              <a:t>Commissioner and Pastor Trena Turner</a:t>
            </a:r>
          </a:p>
          <a:p>
            <a:pPr lvl="0" algn="ctr"/>
            <a:r>
              <a:rPr lang="en-US" sz="1400" dirty="0">
                <a:latin typeface="Arial" panose="020B0604020202020204" pitchFamily="34" charset="0"/>
                <a:cs typeface="Arial" panose="020B0604020202020204" pitchFamily="34" charset="0"/>
              </a:rPr>
              <a:t>Member of the California Citizens Redistricting Commission</a:t>
            </a:r>
          </a:p>
          <a:p>
            <a:pPr lvl="0" algn="ctr"/>
            <a:r>
              <a:rPr lang="en-US" sz="1400" dirty="0">
                <a:latin typeface="Arial" panose="020B0604020202020204" pitchFamily="34" charset="0"/>
                <a:cs typeface="Arial" panose="020B0604020202020204" pitchFamily="34" charset="0"/>
              </a:rPr>
              <a:t>Executive Director of Faith in the Valley</a:t>
            </a:r>
          </a:p>
        </p:txBody>
      </p:sp>
      <p:pic>
        <p:nvPicPr>
          <p:cNvPr id="29" name="Picture 28">
            <a:extLst>
              <a:ext uri="{FF2B5EF4-FFF2-40B4-BE49-F238E27FC236}">
                <a16:creationId xmlns:a16="http://schemas.microsoft.com/office/drawing/2014/main" id="{2D208D75-13FF-244A-94C2-2A9C1E1C43D8}"/>
              </a:ext>
            </a:extLst>
          </p:cNvPr>
          <p:cNvPicPr>
            <a:picLocks noChangeAspect="1"/>
          </p:cNvPicPr>
          <p:nvPr/>
        </p:nvPicPr>
        <p:blipFill>
          <a:blip r:embed="rId3"/>
          <a:stretch>
            <a:fillRect/>
          </a:stretch>
        </p:blipFill>
        <p:spPr>
          <a:xfrm>
            <a:off x="10718799" y="3536501"/>
            <a:ext cx="1929384" cy="1929384"/>
          </a:xfrm>
          <a:prstGeom prst="rect">
            <a:avLst/>
          </a:prstGeom>
        </p:spPr>
      </p:pic>
      <p:sp>
        <p:nvSpPr>
          <p:cNvPr id="30" name="Rectangle 29">
            <a:extLst>
              <a:ext uri="{FF2B5EF4-FFF2-40B4-BE49-F238E27FC236}">
                <a16:creationId xmlns:a16="http://schemas.microsoft.com/office/drawing/2014/main" id="{4F6C3A14-B59D-9642-BA27-6A58B2DCB581}"/>
              </a:ext>
            </a:extLst>
          </p:cNvPr>
          <p:cNvSpPr/>
          <p:nvPr/>
        </p:nvSpPr>
        <p:spPr>
          <a:xfrm>
            <a:off x="9347200" y="5493823"/>
            <a:ext cx="4724400" cy="954107"/>
          </a:xfrm>
          <a:prstGeom prst="rect">
            <a:avLst/>
          </a:prstGeom>
        </p:spPr>
        <p:txBody>
          <a:bodyPr wrap="square">
            <a:spAutoFit/>
          </a:bodyPr>
          <a:lstStyle/>
          <a:p>
            <a:pPr lvl="0" algn="ctr"/>
            <a:r>
              <a:rPr lang="en-US" sz="1400" b="1" dirty="0">
                <a:latin typeface="Arial" panose="020B0604020202020204" pitchFamily="34" charset="0"/>
                <a:cs typeface="Arial" panose="020B0604020202020204" pitchFamily="34" charset="0"/>
              </a:rPr>
              <a:t>Laura Seaman </a:t>
            </a:r>
          </a:p>
          <a:p>
            <a:pPr lvl="0" algn="ctr"/>
            <a:r>
              <a:rPr lang="en-US" sz="1400" dirty="0">
                <a:latin typeface="Arial" panose="020B0604020202020204" pitchFamily="34" charset="0"/>
                <a:cs typeface="Arial" panose="020B0604020202020204" pitchFamily="34" charset="0"/>
              </a:rPr>
              <a:t>CEO</a:t>
            </a:r>
          </a:p>
          <a:p>
            <a:pPr lvl="0" algn="ctr"/>
            <a:r>
              <a:rPr lang="en-US" sz="1400" dirty="0">
                <a:latin typeface="Arial" panose="020B0604020202020204" pitchFamily="34" charset="0"/>
                <a:cs typeface="Arial" panose="020B0604020202020204" pitchFamily="34" charset="0"/>
              </a:rPr>
              <a:t>League of California </a:t>
            </a:r>
          </a:p>
          <a:p>
            <a:pPr lvl="0" algn="ctr"/>
            <a:r>
              <a:rPr lang="en-US" sz="1400" dirty="0">
                <a:latin typeface="Arial" panose="020B0604020202020204" pitchFamily="34" charset="0"/>
                <a:cs typeface="Arial" panose="020B0604020202020204" pitchFamily="34" charset="0"/>
              </a:rPr>
              <a:t>Community Foundations </a:t>
            </a:r>
          </a:p>
        </p:txBody>
      </p:sp>
      <p:sp>
        <p:nvSpPr>
          <p:cNvPr id="31" name="Rectangle 30">
            <a:extLst>
              <a:ext uri="{FF2B5EF4-FFF2-40B4-BE49-F238E27FC236}">
                <a16:creationId xmlns:a16="http://schemas.microsoft.com/office/drawing/2014/main" id="{90C022D8-3EB2-5E46-81EE-D9D265BEB683}"/>
              </a:ext>
            </a:extLst>
          </p:cNvPr>
          <p:cNvSpPr/>
          <p:nvPr/>
        </p:nvSpPr>
        <p:spPr>
          <a:xfrm>
            <a:off x="3973089" y="4149320"/>
            <a:ext cx="2707111" cy="738664"/>
          </a:xfrm>
          <a:prstGeom prst="rect">
            <a:avLst/>
          </a:prstGeom>
        </p:spPr>
        <p:txBody>
          <a:bodyPr wrap="square">
            <a:spAutoFit/>
          </a:bodyPr>
          <a:lstStyle/>
          <a:p>
            <a:pPr lvl="0" algn="ctr"/>
            <a:r>
              <a:rPr lang="en-US" sz="1400" b="1" dirty="0">
                <a:latin typeface="Arial" panose="020B0604020202020204" pitchFamily="34" charset="0"/>
                <a:cs typeface="Arial" panose="020B0604020202020204" pitchFamily="34" charset="0"/>
              </a:rPr>
              <a:t>Jonathan Mehta Stein </a:t>
            </a:r>
            <a:r>
              <a:rPr lang="en-US" sz="1400" dirty="0">
                <a:latin typeface="Arial" panose="020B0604020202020204" pitchFamily="34" charset="0"/>
                <a:cs typeface="Arial" panose="020B0604020202020204" pitchFamily="34" charset="0"/>
              </a:rPr>
              <a:t>Executive Director</a:t>
            </a:r>
          </a:p>
          <a:p>
            <a:pPr lvl="0" algn="ctr"/>
            <a:r>
              <a:rPr lang="en-US" sz="1400" dirty="0">
                <a:latin typeface="Arial" panose="020B0604020202020204" pitchFamily="34" charset="0"/>
                <a:cs typeface="Arial" panose="020B0604020202020204" pitchFamily="34" charset="0"/>
              </a:rPr>
              <a:t>California Common Cause</a:t>
            </a:r>
          </a:p>
        </p:txBody>
      </p:sp>
      <p:sp>
        <p:nvSpPr>
          <p:cNvPr id="18" name="Rectangle 17">
            <a:extLst>
              <a:ext uri="{FF2B5EF4-FFF2-40B4-BE49-F238E27FC236}">
                <a16:creationId xmlns:a16="http://schemas.microsoft.com/office/drawing/2014/main" id="{7DC46F10-D66C-2B42-B592-2EB58B59000F}"/>
              </a:ext>
            </a:extLst>
          </p:cNvPr>
          <p:cNvSpPr/>
          <p:nvPr/>
        </p:nvSpPr>
        <p:spPr>
          <a:xfrm>
            <a:off x="5501672" y="6957536"/>
            <a:ext cx="2808157" cy="738664"/>
          </a:xfrm>
          <a:prstGeom prst="rect">
            <a:avLst/>
          </a:prstGeom>
        </p:spPr>
        <p:txBody>
          <a:bodyPr wrap="square">
            <a:spAutoFit/>
          </a:bodyPr>
          <a:lstStyle/>
          <a:p>
            <a:pPr lvl="0" algn="ctr"/>
            <a:r>
              <a:rPr lang="en-US" sz="1400" b="1" dirty="0">
                <a:latin typeface="Arial" panose="020B0604020202020204" pitchFamily="34" charset="0"/>
                <a:cs typeface="Arial" panose="020B0604020202020204" pitchFamily="34" charset="0"/>
              </a:rPr>
              <a:t>Christian Arana</a:t>
            </a:r>
            <a:r>
              <a:rPr lang="en-US" sz="1400" dirty="0">
                <a:latin typeface="Arial" panose="020B0604020202020204" pitchFamily="34" charset="0"/>
                <a:cs typeface="Arial" panose="020B0604020202020204" pitchFamily="34" charset="0"/>
              </a:rPr>
              <a:t>, Moderator</a:t>
            </a:r>
          </a:p>
          <a:p>
            <a:pPr lvl="0" algn="ctr"/>
            <a:r>
              <a:rPr lang="en-US" sz="1400" dirty="0">
                <a:latin typeface="Arial" panose="020B0604020202020204" pitchFamily="34" charset="0"/>
                <a:cs typeface="Arial" panose="020B0604020202020204" pitchFamily="34" charset="0"/>
              </a:rPr>
              <a:t>Vice President of Policy</a:t>
            </a:r>
          </a:p>
          <a:p>
            <a:pPr lvl="0" algn="ctr"/>
            <a:r>
              <a:rPr lang="en-US" sz="1400" dirty="0">
                <a:latin typeface="Arial" panose="020B0604020202020204" pitchFamily="34" charset="0"/>
                <a:cs typeface="Arial" panose="020B0604020202020204" pitchFamily="34" charset="0"/>
              </a:rPr>
              <a:t>Latino Community Foundation</a:t>
            </a:r>
          </a:p>
        </p:txBody>
      </p:sp>
      <p:pic>
        <p:nvPicPr>
          <p:cNvPr id="8" name="Picture 7">
            <a:extLst>
              <a:ext uri="{FF2B5EF4-FFF2-40B4-BE49-F238E27FC236}">
                <a16:creationId xmlns:a16="http://schemas.microsoft.com/office/drawing/2014/main" id="{F87C4550-74E8-E24D-AB2B-DD3CBE7344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3888" y="3534049"/>
            <a:ext cx="1639495" cy="1926406"/>
          </a:xfrm>
          <a:prstGeom prst="rect">
            <a:avLst/>
          </a:prstGeom>
        </p:spPr>
      </p:pic>
      <p:pic>
        <p:nvPicPr>
          <p:cNvPr id="9" name="Picture 8">
            <a:extLst>
              <a:ext uri="{FF2B5EF4-FFF2-40B4-BE49-F238E27FC236}">
                <a16:creationId xmlns:a16="http://schemas.microsoft.com/office/drawing/2014/main" id="{FF8B0FA1-86E8-0440-9CCF-0EAFB879C0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09511" y="2185415"/>
            <a:ext cx="1711855" cy="1929384"/>
          </a:xfrm>
          <a:prstGeom prst="rect">
            <a:avLst/>
          </a:prstGeom>
        </p:spPr>
      </p:pic>
      <p:pic>
        <p:nvPicPr>
          <p:cNvPr id="12" name="Picture 11">
            <a:extLst>
              <a:ext uri="{FF2B5EF4-FFF2-40B4-BE49-F238E27FC236}">
                <a16:creationId xmlns:a16="http://schemas.microsoft.com/office/drawing/2014/main" id="{19C06A8E-2251-234B-8044-62897747D6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937" y="4995727"/>
            <a:ext cx="1929384" cy="1929384"/>
          </a:xfrm>
          <a:prstGeom prst="rect">
            <a:avLst/>
          </a:prstGeom>
        </p:spPr>
      </p:pic>
      <p:sp>
        <p:nvSpPr>
          <p:cNvPr id="15" name="Rectangle 14">
            <a:extLst>
              <a:ext uri="{FF2B5EF4-FFF2-40B4-BE49-F238E27FC236}">
                <a16:creationId xmlns:a16="http://schemas.microsoft.com/office/drawing/2014/main" id="{3D746F2D-0A4E-C44B-A81A-ABB553838226}"/>
              </a:ext>
            </a:extLst>
          </p:cNvPr>
          <p:cNvSpPr/>
          <p:nvPr/>
        </p:nvSpPr>
        <p:spPr>
          <a:xfrm>
            <a:off x="6752628" y="4152014"/>
            <a:ext cx="3432772" cy="738664"/>
          </a:xfrm>
          <a:prstGeom prst="rect">
            <a:avLst/>
          </a:prstGeom>
        </p:spPr>
        <p:txBody>
          <a:bodyPr wrap="square">
            <a:spAutoFit/>
          </a:bodyPr>
          <a:lstStyle/>
          <a:p>
            <a:pPr lvl="0" algn="ctr"/>
            <a:r>
              <a:rPr lang="en-US" sz="1400" b="1" dirty="0">
                <a:latin typeface="Arial" panose="020B0604020202020204" pitchFamily="34" charset="0"/>
                <a:cs typeface="Arial" panose="020B0604020202020204" pitchFamily="34" charset="0"/>
              </a:rPr>
              <a:t>Petra </a:t>
            </a:r>
            <a:r>
              <a:rPr lang="en-US" sz="1400" b="1" dirty="0" err="1">
                <a:latin typeface="Arial" panose="020B0604020202020204" pitchFamily="34" charset="0"/>
                <a:cs typeface="Arial" panose="020B0604020202020204" pitchFamily="34" charset="0"/>
              </a:rPr>
              <a:t>Silton</a:t>
            </a:r>
            <a:endParaRPr lang="en-US" sz="1400" b="1" dirty="0">
              <a:latin typeface="Arial" panose="020B0604020202020204" pitchFamily="34" charset="0"/>
              <a:cs typeface="Arial" panose="020B0604020202020204" pitchFamily="34" charset="0"/>
            </a:endParaRPr>
          </a:p>
          <a:p>
            <a:pPr lvl="0" algn="ctr"/>
            <a:r>
              <a:rPr lang="en-US" sz="1400" dirty="0">
                <a:latin typeface="Arial" panose="020B0604020202020204" pitchFamily="34" charset="0"/>
                <a:cs typeface="Arial" panose="020B0604020202020204" pitchFamily="34" charset="0"/>
              </a:rPr>
              <a:t>Director of Advocacy and Education</a:t>
            </a:r>
          </a:p>
          <a:p>
            <a:pPr lvl="0" algn="ctr"/>
            <a:r>
              <a:rPr lang="en-US" sz="1400" dirty="0">
                <a:latin typeface="Arial" panose="020B0604020202020204" pitchFamily="34" charset="0"/>
                <a:cs typeface="Arial" panose="020B0604020202020204" pitchFamily="34" charset="0"/>
              </a:rPr>
              <a:t>Thrive Alliance</a:t>
            </a:r>
          </a:p>
        </p:txBody>
      </p:sp>
      <p:pic>
        <p:nvPicPr>
          <p:cNvPr id="16" name="Picture 15">
            <a:extLst>
              <a:ext uri="{FF2B5EF4-FFF2-40B4-BE49-F238E27FC236}">
                <a16:creationId xmlns:a16="http://schemas.microsoft.com/office/drawing/2014/main" id="{87E9547E-6FA4-A246-A12F-5D689F8BC1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2702" y="2149408"/>
            <a:ext cx="1926406" cy="1926406"/>
          </a:xfrm>
          <a:prstGeom prst="rect">
            <a:avLst/>
          </a:prstGeom>
        </p:spPr>
      </p:pic>
    </p:spTree>
    <p:extLst>
      <p:ext uri="{BB962C8B-B14F-4D97-AF65-F5344CB8AC3E}">
        <p14:creationId xmlns:p14="http://schemas.microsoft.com/office/powerpoint/2010/main" val="328914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a:extLst>
              <a:ext uri="{FF2B5EF4-FFF2-40B4-BE49-F238E27FC236}">
                <a16:creationId xmlns:a16="http://schemas.microsoft.com/office/drawing/2014/main" id="{0C3DEA4D-8463-4160-B0CF-B698F02CF397}"/>
              </a:ext>
            </a:extLst>
          </p:cNvPr>
          <p:cNvSpPr>
            <a:spLocks noGrp="1" noChangeArrowheads="1"/>
          </p:cNvSpPr>
          <p:nvPr>
            <p:ph type="title"/>
          </p:nvPr>
        </p:nvSpPr>
        <p:spPr/>
        <p:txBody>
          <a:bodyPr>
            <a:normAutofit/>
          </a:bodyPr>
          <a:lstStyle/>
          <a:p>
            <a:pPr eaLnBrk="1" hangingPunct="1">
              <a:defRPr/>
            </a:pPr>
            <a:r>
              <a:rPr lang="en-US" altLang="en-US" sz="4000" dirty="0">
                <a:solidFill>
                  <a:srgbClr val="002060"/>
                </a:solidFill>
                <a:latin typeface="Arial Black" panose="020B0A04020102020204" pitchFamily="34" charset="0"/>
              </a:rPr>
              <a:t>Participating in the Process</a:t>
            </a:r>
            <a:endParaRPr lang="en-US" altLang="en-US" sz="4000" dirty="0">
              <a:solidFill>
                <a:srgbClr val="002060"/>
              </a:solidFill>
              <a:latin typeface="Arial" panose="020B0604020202020204" pitchFamily="34" charset="0"/>
              <a:cs typeface="Arial" panose="020B0604020202020204" pitchFamily="34" charset="0"/>
            </a:endParaRPr>
          </a:p>
        </p:txBody>
      </p:sp>
      <p:sp>
        <p:nvSpPr>
          <p:cNvPr id="18435" name="Content Placeholder 1">
            <a:extLst>
              <a:ext uri="{FF2B5EF4-FFF2-40B4-BE49-F238E27FC236}">
                <a16:creationId xmlns:a16="http://schemas.microsoft.com/office/drawing/2014/main" id="{2C258036-417F-4C4C-A6E3-82D51904DCE4}"/>
              </a:ext>
            </a:extLst>
          </p:cNvPr>
          <p:cNvSpPr>
            <a:spLocks noGrp="1" noChangeArrowheads="1"/>
          </p:cNvSpPr>
          <p:nvPr>
            <p:ph idx="1"/>
          </p:nvPr>
        </p:nvSpPr>
        <p:spPr>
          <a:xfrm>
            <a:off x="1955800" y="6175102"/>
            <a:ext cx="9593157" cy="4398962"/>
          </a:xfrm>
          <a:prstGeom prst="rect">
            <a:avLst/>
          </a:prstGeom>
        </p:spPr>
        <p:txBody>
          <a:bodyPr/>
          <a:lstStyle/>
          <a:p>
            <a:pPr marL="0" indent="0" algn="ctr">
              <a:buNone/>
            </a:pPr>
            <a:r>
              <a:rPr lang="en-US" altLang="en-US" sz="3200" b="1" dirty="0">
                <a:solidFill>
                  <a:schemeClr val="tx1"/>
                </a:solidFill>
                <a:latin typeface="Arial" panose="020B0604020202020204" pitchFamily="34" charset="0"/>
                <a:cs typeface="Arial" panose="020B0604020202020204" pitchFamily="34" charset="0"/>
              </a:rPr>
              <a:t>Provide your input today at:</a:t>
            </a:r>
            <a:br>
              <a:rPr lang="en-US" altLang="en-US" sz="2607" dirty="0">
                <a:solidFill>
                  <a:schemeClr val="tx1"/>
                </a:solidFill>
                <a:latin typeface="Arial" panose="020B0604020202020204" pitchFamily="34" charset="0"/>
                <a:cs typeface="Arial" panose="020B0604020202020204" pitchFamily="34" charset="0"/>
              </a:rPr>
            </a:br>
            <a:r>
              <a:rPr lang="en-US" altLang="en-US" sz="2400" dirty="0">
                <a:solidFill>
                  <a:schemeClr val="tx1"/>
                </a:solidFill>
                <a:latin typeface="Arial" panose="020B0604020202020204" pitchFamily="34" charset="0"/>
                <a:cs typeface="Arial" panose="020B0604020202020204" pitchFamily="34" charset="0"/>
              </a:rPr>
              <a:t>DrawMyCACommunity.org</a:t>
            </a:r>
            <a:br>
              <a:rPr lang="en-US" altLang="en-US" sz="2607" dirty="0">
                <a:solidFill>
                  <a:schemeClr val="tx1"/>
                </a:solidFill>
                <a:latin typeface="Arial" panose="020B0604020202020204" pitchFamily="34" charset="0"/>
                <a:cs typeface="Arial" panose="020B0604020202020204" pitchFamily="34" charset="0"/>
              </a:rPr>
            </a:br>
            <a:endParaRPr lang="en-US" altLang="en-US" sz="2607" dirty="0">
              <a:solidFill>
                <a:schemeClr val="tx1"/>
              </a:solidFill>
              <a:latin typeface="Arial" panose="020B0604020202020204" pitchFamily="34" charset="0"/>
              <a:cs typeface="Arial" panose="020B0604020202020204" pitchFamily="34" charset="0"/>
            </a:endParaRPr>
          </a:p>
          <a:p>
            <a:endParaRPr lang="en-US" altLang="en-US" b="1"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F312774-8D9C-4F9F-B56E-0F97ACF22253}"/>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20</a:t>
            </a:fld>
            <a:endParaRPr lang="en-US" altLang="en-US" sz="1813" b="1" dirty="0">
              <a:solidFill>
                <a:srgbClr val="FFC000"/>
              </a:solidFill>
              <a:latin typeface="Arial" panose="020B0604020202020204" pitchFamily="34" charset="0"/>
              <a:cs typeface="Arial" panose="020B0604020202020204" pitchFamily="34" charset="0"/>
            </a:endParaRPr>
          </a:p>
        </p:txBody>
      </p:sp>
      <p:sp>
        <p:nvSpPr>
          <p:cNvPr id="8" name="AutoShape 6">
            <a:extLst>
              <a:ext uri="{FF2B5EF4-FFF2-40B4-BE49-F238E27FC236}">
                <a16:creationId xmlns:a16="http://schemas.microsoft.com/office/drawing/2014/main" id="{B5F683C5-DAD5-4140-AAA2-C92803887022}"/>
              </a:ext>
            </a:extLst>
          </p:cNvPr>
          <p:cNvSpPr>
            <a:spLocks noChangeAspect="1" noChangeArrowheads="1"/>
          </p:cNvSpPr>
          <p:nvPr/>
        </p:nvSpPr>
        <p:spPr bwMode="auto">
          <a:xfrm>
            <a:off x="5664200" y="3748996"/>
            <a:ext cx="425142" cy="425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p>
        </p:txBody>
      </p:sp>
      <p:graphicFrame>
        <p:nvGraphicFramePr>
          <p:cNvPr id="9" name="Table 8">
            <a:extLst>
              <a:ext uri="{FF2B5EF4-FFF2-40B4-BE49-F238E27FC236}">
                <a16:creationId xmlns:a16="http://schemas.microsoft.com/office/drawing/2014/main" id="{40E02960-1E81-41D4-8A7D-148A7DCCCCF9}"/>
              </a:ext>
            </a:extLst>
          </p:cNvPr>
          <p:cNvGraphicFramePr>
            <a:graphicFrameLocks noGrp="1"/>
          </p:cNvGraphicFramePr>
          <p:nvPr>
            <p:extLst>
              <p:ext uri="{D42A27DB-BD31-4B8C-83A1-F6EECF244321}">
                <p14:modId xmlns:p14="http://schemas.microsoft.com/office/powerpoint/2010/main" val="1904286971"/>
              </p:ext>
            </p:extLst>
          </p:nvPr>
        </p:nvGraphicFramePr>
        <p:xfrm>
          <a:off x="1249205" y="2665588"/>
          <a:ext cx="10764995" cy="3265977"/>
        </p:xfrm>
        <a:graphic>
          <a:graphicData uri="http://schemas.openxmlformats.org/drawingml/2006/table">
            <a:tbl>
              <a:tblPr/>
              <a:tblGrid>
                <a:gridCol w="3399475">
                  <a:extLst>
                    <a:ext uri="{9D8B030D-6E8A-4147-A177-3AD203B41FA5}">
                      <a16:colId xmlns:a16="http://schemas.microsoft.com/office/drawing/2014/main" val="662363986"/>
                    </a:ext>
                  </a:extLst>
                </a:gridCol>
                <a:gridCol w="3616102">
                  <a:extLst>
                    <a:ext uri="{9D8B030D-6E8A-4147-A177-3AD203B41FA5}">
                      <a16:colId xmlns:a16="http://schemas.microsoft.com/office/drawing/2014/main" val="4117053886"/>
                    </a:ext>
                  </a:extLst>
                </a:gridCol>
                <a:gridCol w="3749418">
                  <a:extLst>
                    <a:ext uri="{9D8B030D-6E8A-4147-A177-3AD203B41FA5}">
                      <a16:colId xmlns:a16="http://schemas.microsoft.com/office/drawing/2014/main" val="3561824641"/>
                    </a:ext>
                  </a:extLst>
                </a:gridCol>
              </a:tblGrid>
              <a:tr h="2204133">
                <a:tc>
                  <a:txBody>
                    <a:bodyPr/>
                    <a:lstStyle/>
                    <a:p>
                      <a:pPr algn="ctr"/>
                      <a:endParaRPr lang="en-US" sz="1700" dirty="0">
                        <a:effectLst/>
                      </a:endParaRPr>
                    </a:p>
                  </a:txBody>
                  <a:tcPr marL="85536" marR="85536" marT="42769" marB="42769" anchor="ctr">
                    <a:lnL>
                      <a:noFill/>
                    </a:lnL>
                    <a:lnR>
                      <a:noFill/>
                    </a:lnR>
                    <a:lnT>
                      <a:noFill/>
                    </a:lnT>
                    <a:lnB>
                      <a:noFill/>
                    </a:lnB>
                    <a:noFill/>
                  </a:tcPr>
                </a:tc>
                <a:tc>
                  <a:txBody>
                    <a:bodyPr/>
                    <a:lstStyle/>
                    <a:p>
                      <a:pPr algn="ctr"/>
                      <a:endParaRPr lang="en-US" sz="1700" dirty="0">
                        <a:effectLst/>
                      </a:endParaRPr>
                    </a:p>
                  </a:txBody>
                  <a:tcPr marL="85536" marR="85536" marT="42769" marB="42769" anchor="ctr">
                    <a:lnL>
                      <a:noFill/>
                    </a:lnL>
                    <a:lnR>
                      <a:noFill/>
                    </a:lnR>
                    <a:lnT>
                      <a:noFill/>
                    </a:lnT>
                    <a:lnB>
                      <a:noFill/>
                    </a:lnB>
                    <a:noFill/>
                  </a:tcPr>
                </a:tc>
                <a:tc>
                  <a:txBody>
                    <a:bodyPr/>
                    <a:lstStyle/>
                    <a:p>
                      <a:pPr algn="ctr"/>
                      <a:endParaRPr lang="en-US" sz="1700" dirty="0">
                        <a:effectLst/>
                      </a:endParaRPr>
                    </a:p>
                  </a:txBody>
                  <a:tcPr marL="85536" marR="85536" marT="42769" marB="42769" anchor="ctr">
                    <a:lnL>
                      <a:noFill/>
                    </a:lnL>
                    <a:lnR>
                      <a:noFill/>
                    </a:lnR>
                    <a:lnT>
                      <a:noFill/>
                    </a:lnT>
                    <a:lnB>
                      <a:noFill/>
                    </a:lnB>
                    <a:noFill/>
                  </a:tcPr>
                </a:tc>
                <a:extLst>
                  <a:ext uri="{0D108BD9-81ED-4DB2-BD59-A6C34878D82A}">
                    <a16:rowId xmlns:a16="http://schemas.microsoft.com/office/drawing/2014/main" val="448299085"/>
                  </a:ext>
                </a:extLst>
              </a:tr>
              <a:tr h="1061844">
                <a:tc>
                  <a:txBody>
                    <a:bodyPr/>
                    <a:lstStyle/>
                    <a:p>
                      <a:pPr algn="ctr"/>
                      <a:r>
                        <a:rPr lang="en-US" sz="2000" b="1" dirty="0">
                          <a:solidFill>
                            <a:srgbClr val="FF0000"/>
                          </a:solidFill>
                          <a:effectLst/>
                        </a:rPr>
                        <a:t>DESCRIBE </a:t>
                      </a:r>
                    </a:p>
                    <a:p>
                      <a:pPr algn="ctr"/>
                      <a:r>
                        <a:rPr lang="en-US" sz="2000" b="1" dirty="0">
                          <a:solidFill>
                            <a:schemeClr val="accent2"/>
                          </a:solidFill>
                          <a:effectLst/>
                        </a:rPr>
                        <a:t>your community</a:t>
                      </a:r>
                    </a:p>
                    <a:p>
                      <a:pPr algn="ctr"/>
                      <a:endParaRPr lang="en-US" sz="2000" b="1" dirty="0">
                        <a:solidFill>
                          <a:schemeClr val="accent2"/>
                        </a:solidFill>
                        <a:effectLst/>
                      </a:endParaRPr>
                    </a:p>
                  </a:txBody>
                  <a:tcPr marL="85536" marR="85536" marT="42769" marB="42769" anchor="ctr">
                    <a:lnL>
                      <a:noFill/>
                    </a:lnL>
                    <a:lnR>
                      <a:noFill/>
                    </a:lnR>
                    <a:lnT>
                      <a:noFill/>
                    </a:lnT>
                    <a:lnB>
                      <a:noFill/>
                    </a:lnB>
                    <a:noFill/>
                  </a:tcPr>
                </a:tc>
                <a:tc>
                  <a:txBody>
                    <a:bodyPr/>
                    <a:lstStyle/>
                    <a:p>
                      <a:pPr algn="ctr"/>
                      <a:r>
                        <a:rPr lang="en-US" sz="2000" b="1" dirty="0">
                          <a:solidFill>
                            <a:srgbClr val="FF0000"/>
                          </a:solidFill>
                          <a:effectLst/>
                        </a:rPr>
                        <a:t>     DRAW </a:t>
                      </a:r>
                    </a:p>
                    <a:p>
                      <a:pPr algn="ctr"/>
                      <a:r>
                        <a:rPr lang="en-US" sz="2000" b="1" dirty="0">
                          <a:solidFill>
                            <a:schemeClr val="accent2"/>
                          </a:solidFill>
                          <a:effectLst/>
                        </a:rPr>
                        <a:t>  your community on a map</a:t>
                      </a:r>
                      <a:br>
                        <a:rPr lang="en-US" sz="2000" b="1" dirty="0">
                          <a:solidFill>
                            <a:schemeClr val="accent2"/>
                          </a:solidFill>
                          <a:effectLst/>
                        </a:rPr>
                      </a:br>
                      <a:endParaRPr lang="en-US" sz="2000" b="1" dirty="0">
                        <a:solidFill>
                          <a:schemeClr val="accent2"/>
                        </a:solidFill>
                        <a:effectLst/>
                      </a:endParaRPr>
                    </a:p>
                  </a:txBody>
                  <a:tcPr marL="85536" marR="85536" marT="42769" marB="42769" anchor="ctr">
                    <a:lnL>
                      <a:noFill/>
                    </a:lnL>
                    <a:lnR>
                      <a:noFill/>
                    </a:lnR>
                    <a:lnT>
                      <a:noFill/>
                    </a:lnT>
                    <a:lnB>
                      <a:noFill/>
                    </a:lnB>
                    <a:noFill/>
                  </a:tcPr>
                </a:tc>
                <a:tc>
                  <a:txBody>
                    <a:bodyPr/>
                    <a:lstStyle/>
                    <a:p>
                      <a:pPr algn="ctr"/>
                      <a:r>
                        <a:rPr lang="en-US" sz="2000" b="1" dirty="0">
                          <a:solidFill>
                            <a:srgbClr val="FF0000"/>
                          </a:solidFill>
                          <a:effectLst/>
                        </a:rPr>
                        <a:t>    SEND</a:t>
                      </a:r>
                    </a:p>
                    <a:p>
                      <a:pPr algn="ctr"/>
                      <a:r>
                        <a:rPr lang="en-US" sz="2000" b="1" dirty="0">
                          <a:solidFill>
                            <a:schemeClr val="accent2"/>
                          </a:solidFill>
                          <a:effectLst/>
                        </a:rPr>
                        <a:t>      your testimony directly to </a:t>
                      </a:r>
                    </a:p>
                    <a:p>
                      <a:pPr algn="ctr"/>
                      <a:r>
                        <a:rPr lang="en-US" sz="2000" b="1" dirty="0">
                          <a:solidFill>
                            <a:schemeClr val="accent2"/>
                          </a:solidFill>
                          <a:effectLst/>
                        </a:rPr>
                        <a:t>  the Commission</a:t>
                      </a:r>
                    </a:p>
                  </a:txBody>
                  <a:tcPr marL="85536" marR="85536" marT="42769" marB="42769" anchor="ctr">
                    <a:lnL>
                      <a:noFill/>
                    </a:lnL>
                    <a:lnR>
                      <a:noFill/>
                    </a:lnR>
                    <a:lnT>
                      <a:noFill/>
                    </a:lnT>
                    <a:lnB>
                      <a:noFill/>
                    </a:lnB>
                    <a:noFill/>
                  </a:tcPr>
                </a:tc>
                <a:extLst>
                  <a:ext uri="{0D108BD9-81ED-4DB2-BD59-A6C34878D82A}">
                    <a16:rowId xmlns:a16="http://schemas.microsoft.com/office/drawing/2014/main" val="2049065708"/>
                  </a:ext>
                </a:extLst>
              </a:tr>
            </a:tbl>
          </a:graphicData>
        </a:graphic>
      </p:graphicFrame>
      <p:sp>
        <p:nvSpPr>
          <p:cNvPr id="10" name="AutoShape 5">
            <a:extLst>
              <a:ext uri="{FF2B5EF4-FFF2-40B4-BE49-F238E27FC236}">
                <a16:creationId xmlns:a16="http://schemas.microsoft.com/office/drawing/2014/main" id="{F0FA2AA2-E413-40A6-8625-830711737927}"/>
              </a:ext>
            </a:extLst>
          </p:cNvPr>
          <p:cNvSpPr>
            <a:spLocks noChangeAspect="1" noChangeArrowheads="1"/>
          </p:cNvSpPr>
          <p:nvPr/>
        </p:nvSpPr>
        <p:spPr bwMode="auto">
          <a:xfrm>
            <a:off x="2412207" y="2367199"/>
            <a:ext cx="425142" cy="425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p>
        </p:txBody>
      </p:sp>
      <p:sp>
        <p:nvSpPr>
          <p:cNvPr id="11" name="AutoShape 6">
            <a:extLst>
              <a:ext uri="{FF2B5EF4-FFF2-40B4-BE49-F238E27FC236}">
                <a16:creationId xmlns:a16="http://schemas.microsoft.com/office/drawing/2014/main" id="{5B8B30E6-1264-48E0-BE6A-9513A308AFF9}"/>
              </a:ext>
            </a:extLst>
          </p:cNvPr>
          <p:cNvSpPr>
            <a:spLocks noChangeAspect="1" noChangeArrowheads="1"/>
          </p:cNvSpPr>
          <p:nvPr/>
        </p:nvSpPr>
        <p:spPr bwMode="auto">
          <a:xfrm>
            <a:off x="2412207" y="2367199"/>
            <a:ext cx="425142" cy="425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p>
        </p:txBody>
      </p:sp>
      <p:sp>
        <p:nvSpPr>
          <p:cNvPr id="12" name="AutoShape 7">
            <a:extLst>
              <a:ext uri="{FF2B5EF4-FFF2-40B4-BE49-F238E27FC236}">
                <a16:creationId xmlns:a16="http://schemas.microsoft.com/office/drawing/2014/main" id="{AD364543-DB57-44D7-9E55-7F1E2C8F3543}"/>
              </a:ext>
            </a:extLst>
          </p:cNvPr>
          <p:cNvSpPr>
            <a:spLocks noChangeAspect="1" noChangeArrowheads="1"/>
          </p:cNvSpPr>
          <p:nvPr/>
        </p:nvSpPr>
        <p:spPr bwMode="auto">
          <a:xfrm>
            <a:off x="2412207" y="2367199"/>
            <a:ext cx="425142" cy="425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p>
        </p:txBody>
      </p:sp>
      <p:pic>
        <p:nvPicPr>
          <p:cNvPr id="1037" name="Picture 13">
            <a:extLst>
              <a:ext uri="{FF2B5EF4-FFF2-40B4-BE49-F238E27FC236}">
                <a16:creationId xmlns:a16="http://schemas.microsoft.com/office/drawing/2014/main" id="{D18A7A5D-55A5-42D3-801B-0F6CB9A0E853}"/>
              </a:ext>
            </a:extLst>
          </p:cNvPr>
          <p:cNvPicPr>
            <a:picLocks noChangeAspect="1" noChangeArrowheads="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31675" y="1834954"/>
            <a:ext cx="892799" cy="89279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05239A5F-71DC-4794-8AE8-ABFD70D2C007}"/>
              </a:ext>
            </a:extLst>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09229" y="1828800"/>
            <a:ext cx="892799" cy="892799"/>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13DD835E-76CE-4D86-8ABB-D6D402653CBE}"/>
              </a:ext>
            </a:extLst>
          </p:cNvPr>
          <p:cNvPicPr>
            <a:picLocks noChangeAspect="1" noChangeArrowheads="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40170" y="1853320"/>
            <a:ext cx="892799" cy="892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6996C1-417D-4A6C-8EBA-93B3B12720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2604" y="3004059"/>
            <a:ext cx="2846727" cy="1693879"/>
          </a:xfrm>
          <a:prstGeom prst="rect">
            <a:avLst/>
          </a:prstGeom>
        </p:spPr>
      </p:pic>
      <p:pic>
        <p:nvPicPr>
          <p:cNvPr id="6" name="Picture 5">
            <a:extLst>
              <a:ext uri="{FF2B5EF4-FFF2-40B4-BE49-F238E27FC236}">
                <a16:creationId xmlns:a16="http://schemas.microsoft.com/office/drawing/2014/main" id="{CF3E1C76-EC00-48E3-997A-49ADC0BD23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6901" y="2920848"/>
            <a:ext cx="2529602" cy="1777090"/>
          </a:xfrm>
          <a:prstGeom prst="rect">
            <a:avLst/>
          </a:prstGeom>
        </p:spPr>
      </p:pic>
      <p:pic>
        <p:nvPicPr>
          <p:cNvPr id="34" name="Picture 33">
            <a:extLst>
              <a:ext uri="{FF2B5EF4-FFF2-40B4-BE49-F238E27FC236}">
                <a16:creationId xmlns:a16="http://schemas.microsoft.com/office/drawing/2014/main" id="{50D5B9EF-9912-4300-91D3-32B43DEEA460}"/>
              </a:ext>
            </a:extLst>
          </p:cNvPr>
          <p:cNvPicPr>
            <a:picLocks noChangeAspect="1"/>
          </p:cNvPicPr>
          <p:nvPr/>
        </p:nvPicPr>
        <p:blipFill>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a:off x="8688040" y="2765911"/>
            <a:ext cx="2705104" cy="1966169"/>
          </a:xfrm>
          <a:prstGeom prst="rect">
            <a:avLst/>
          </a:prstGeom>
        </p:spPr>
      </p:pic>
      <p:pic>
        <p:nvPicPr>
          <p:cNvPr id="17" name="Picture 1">
            <a:extLst>
              <a:ext uri="{FF2B5EF4-FFF2-40B4-BE49-F238E27FC236}">
                <a16:creationId xmlns:a16="http://schemas.microsoft.com/office/drawing/2014/main" id="{CA161F67-F3D6-8340-BD49-54C0C569ED80}"/>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
            <a:extLst>
              <a:ext uri="{FF2B5EF4-FFF2-40B4-BE49-F238E27FC236}">
                <a16:creationId xmlns:a16="http://schemas.microsoft.com/office/drawing/2014/main" id="{1D7BDE26-5485-7D4E-AC4C-3C3E9323F858}"/>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137648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B572EB3A-89D8-40BE-BBF7-A9AFAD69690F}"/>
              </a:ext>
            </a:extLst>
          </p:cNvPr>
          <p:cNvSpPr>
            <a:spLocks noGrp="1" noChangeArrowheads="1"/>
          </p:cNvSpPr>
          <p:nvPr>
            <p:ph type="title"/>
          </p:nvPr>
        </p:nvSpPr>
        <p:spPr/>
        <p:txBody>
          <a:bodyPr>
            <a:normAutofit/>
          </a:bodyPr>
          <a:lstStyle/>
          <a:p>
            <a:pPr eaLnBrk="1" hangingPunct="1"/>
            <a:r>
              <a:rPr lang="en-US" altLang="en-US" sz="4000" dirty="0">
                <a:solidFill>
                  <a:srgbClr val="002060"/>
                </a:solidFill>
                <a:latin typeface="Arial Black" panose="020B0A04020102020204" pitchFamily="34" charset="0"/>
                <a:cs typeface="Arial" panose="020B0604020202020204" pitchFamily="34" charset="0"/>
              </a:rPr>
              <a:t>Ways to Provide Public Input</a:t>
            </a:r>
            <a:endParaRPr lang="en-US" altLang="en-US" sz="4000" dirty="0">
              <a:solidFill>
                <a:srgbClr val="002060"/>
              </a:solidFill>
              <a:latin typeface="Arial" panose="020B0604020202020204" pitchFamily="34" charset="0"/>
              <a:cs typeface="Arial" panose="020B0604020202020204" pitchFamily="34" charset="0"/>
            </a:endParaRPr>
          </a:p>
        </p:txBody>
      </p:sp>
      <p:sp>
        <p:nvSpPr>
          <p:cNvPr id="19459" name="Content Placeholder 1">
            <a:extLst>
              <a:ext uri="{FF2B5EF4-FFF2-40B4-BE49-F238E27FC236}">
                <a16:creationId xmlns:a16="http://schemas.microsoft.com/office/drawing/2014/main" id="{DE3ECE57-87F4-4413-9A85-3B8FFF94F844}"/>
              </a:ext>
            </a:extLst>
          </p:cNvPr>
          <p:cNvSpPr>
            <a:spLocks noGrp="1" noChangeArrowheads="1"/>
          </p:cNvSpPr>
          <p:nvPr>
            <p:ph idx="1"/>
          </p:nvPr>
        </p:nvSpPr>
        <p:spPr>
          <a:xfrm>
            <a:off x="1117600" y="1439333"/>
            <a:ext cx="10439400" cy="4398962"/>
          </a:xfrm>
          <a:prstGeom prst="rect">
            <a:avLst/>
          </a:prstGeom>
        </p:spPr>
        <p:txBody>
          <a:bodyPr>
            <a:noAutofit/>
          </a:bodyPr>
          <a:lstStyle/>
          <a:p>
            <a:pPr eaLnBrk="1" hangingPunct="1"/>
            <a:r>
              <a:rPr lang="en-US" altLang="en-US" sz="1950" b="1" dirty="0">
                <a:solidFill>
                  <a:srgbClr val="002060"/>
                </a:solidFill>
                <a:latin typeface="Arial" panose="020B0604020202020204" pitchFamily="34" charset="0"/>
                <a:cs typeface="Arial" panose="020B0604020202020204" pitchFamily="34" charset="0"/>
              </a:rPr>
              <a:t>Communities of Interest (COI) Mapping Tool: </a:t>
            </a:r>
            <a:r>
              <a:rPr lang="en-US" altLang="en-US" sz="1950" u="sng" dirty="0">
                <a:solidFill>
                  <a:srgbClr val="002060"/>
                </a:solidFill>
                <a:latin typeface="Arial" panose="020B0604020202020204" pitchFamily="34" charset="0"/>
                <a:cs typeface="Arial" panose="020B0604020202020204" pitchFamily="34" charset="0"/>
              </a:rPr>
              <a:t>DrawMyCACommunity.org</a:t>
            </a:r>
          </a:p>
          <a:p>
            <a:pPr lvl="1" eaLnBrk="1" hangingPunct="1"/>
            <a:r>
              <a:rPr lang="en-US" altLang="en-US" sz="1950" dirty="0">
                <a:solidFill>
                  <a:srgbClr val="002060"/>
                </a:solidFill>
                <a:latin typeface="Arial" panose="020B0604020202020204" pitchFamily="34" charset="0"/>
                <a:cs typeface="Arial" panose="020B0604020202020204" pitchFamily="34" charset="0"/>
              </a:rPr>
              <a:t>Will also be available in paper form with pre-paid postage.</a:t>
            </a:r>
          </a:p>
          <a:p>
            <a:pPr eaLnBrk="1" hangingPunct="1"/>
            <a:r>
              <a:rPr lang="en-US" altLang="en-US" sz="1950" b="1" dirty="0">
                <a:solidFill>
                  <a:srgbClr val="002060"/>
                </a:solidFill>
                <a:latin typeface="Arial" panose="020B0604020202020204" pitchFamily="34" charset="0"/>
                <a:cs typeface="Arial" panose="020B0604020202020204" pitchFamily="34" charset="0"/>
              </a:rPr>
              <a:t>On Our Website: </a:t>
            </a:r>
            <a:r>
              <a:rPr lang="en-US" altLang="en-US" sz="1950" dirty="0">
                <a:solidFill>
                  <a:srgbClr val="002060"/>
                </a:solidFill>
                <a:latin typeface="Arial" panose="020B0604020202020204" pitchFamily="34" charset="0"/>
                <a:cs typeface="Arial" panose="020B0604020202020204" pitchFamily="34" charset="0"/>
                <a:hlinkClick r:id="rId2"/>
              </a:rPr>
              <a:t>www.WeDrawTheLinesCA.org</a:t>
            </a:r>
            <a:r>
              <a:rPr lang="en-US" altLang="en-US" sz="1950" dirty="0">
                <a:solidFill>
                  <a:srgbClr val="002060"/>
                </a:solidFill>
                <a:latin typeface="Arial" panose="020B0604020202020204" pitchFamily="34" charset="0"/>
                <a:cs typeface="Arial" panose="020B0604020202020204" pitchFamily="34" charset="0"/>
              </a:rPr>
              <a:t>, </a:t>
            </a:r>
            <a:r>
              <a:rPr lang="en-US" altLang="en-US" sz="1950" dirty="0">
                <a:solidFill>
                  <a:schemeClr val="tx1"/>
                </a:solidFill>
                <a:latin typeface="Arial" panose="020B0604020202020204" pitchFamily="34" charset="0"/>
                <a:cs typeface="Arial" panose="020B0604020202020204" pitchFamily="34" charset="0"/>
              </a:rPr>
              <a:t>and click on the “Draw My CA Community icon"</a:t>
            </a:r>
            <a:endParaRPr lang="en-US" altLang="en-US" sz="1950" dirty="0">
              <a:solidFill>
                <a:srgbClr val="002060"/>
              </a:solidFill>
              <a:latin typeface="Arial" panose="020B0604020202020204" pitchFamily="34" charset="0"/>
              <a:cs typeface="Arial" panose="020B0604020202020204" pitchFamily="34" charset="0"/>
            </a:endParaRPr>
          </a:p>
          <a:p>
            <a:pPr eaLnBrk="1" hangingPunct="1"/>
            <a:r>
              <a:rPr lang="en-US" altLang="en-US" sz="1950" b="1" dirty="0">
                <a:solidFill>
                  <a:srgbClr val="002060"/>
                </a:solidFill>
                <a:latin typeface="Arial" panose="020B0604020202020204" pitchFamily="34" charset="0"/>
                <a:cs typeface="Arial" panose="020B0604020202020204" pitchFamily="34" charset="0"/>
              </a:rPr>
              <a:t>By E-mail: 	</a:t>
            </a:r>
            <a:r>
              <a:rPr lang="en-US" altLang="en-US" sz="1950" dirty="0">
                <a:solidFill>
                  <a:srgbClr val="002060"/>
                </a:solidFill>
                <a:latin typeface="Arial" panose="020B0604020202020204" pitchFamily="34" charset="0"/>
                <a:cs typeface="Arial" panose="020B0604020202020204" pitchFamily="34" charset="0"/>
                <a:hlinkClick r:id="rId3"/>
              </a:rPr>
              <a:t>VotersFirstAct@crc.ca.gov</a:t>
            </a:r>
            <a:endParaRPr lang="en-US" altLang="en-US" sz="1950" dirty="0">
              <a:solidFill>
                <a:srgbClr val="002060"/>
              </a:solidFill>
              <a:latin typeface="Arial" panose="020B0604020202020204" pitchFamily="34" charset="0"/>
              <a:cs typeface="Arial" panose="020B0604020202020204" pitchFamily="34" charset="0"/>
            </a:endParaRPr>
          </a:p>
          <a:p>
            <a:pPr eaLnBrk="1" hangingPunct="1"/>
            <a:r>
              <a:rPr lang="en-US" altLang="en-US" sz="1950" b="1" dirty="0">
                <a:solidFill>
                  <a:srgbClr val="002060"/>
                </a:solidFill>
                <a:latin typeface="Arial" panose="020B0604020202020204" pitchFamily="34" charset="0"/>
                <a:cs typeface="Arial" panose="020B0604020202020204" pitchFamily="34" charset="0"/>
              </a:rPr>
              <a:t>By Phone: 	</a:t>
            </a:r>
            <a:r>
              <a:rPr lang="en-US" altLang="en-US" sz="1950" dirty="0">
                <a:solidFill>
                  <a:srgbClr val="002060"/>
                </a:solidFill>
                <a:latin typeface="Arial" panose="020B0604020202020204" pitchFamily="34" charset="0"/>
                <a:cs typeface="Arial" panose="020B0604020202020204" pitchFamily="34" charset="0"/>
              </a:rPr>
              <a:t>(916) 323-0323</a:t>
            </a:r>
          </a:p>
          <a:p>
            <a:pPr eaLnBrk="1" hangingPunct="1"/>
            <a:r>
              <a:rPr lang="en-US" altLang="en-US" sz="1950" b="1" dirty="0">
                <a:solidFill>
                  <a:srgbClr val="002060"/>
                </a:solidFill>
                <a:latin typeface="Arial" panose="020B0604020202020204" pitchFamily="34" charset="0"/>
                <a:cs typeface="Arial" panose="020B0604020202020204" pitchFamily="34" charset="0"/>
              </a:rPr>
              <a:t>By Mail: </a:t>
            </a:r>
            <a:r>
              <a:rPr lang="en-US" altLang="en-US" sz="1950" dirty="0">
                <a:solidFill>
                  <a:srgbClr val="002060"/>
                </a:solidFill>
                <a:latin typeface="Arial" panose="020B0604020202020204" pitchFamily="34" charset="0"/>
                <a:cs typeface="Arial" panose="020B0604020202020204" pitchFamily="34" charset="0"/>
              </a:rPr>
              <a:t>		California Citizens Redistricting Commission</a:t>
            </a:r>
            <a:br>
              <a:rPr lang="en-US" altLang="en-US" sz="1950" dirty="0">
                <a:solidFill>
                  <a:srgbClr val="002060"/>
                </a:solidFill>
                <a:latin typeface="Arial" panose="020B0604020202020204" pitchFamily="34" charset="0"/>
                <a:cs typeface="Arial" panose="020B0604020202020204" pitchFamily="34" charset="0"/>
              </a:rPr>
            </a:br>
            <a:r>
              <a:rPr lang="en-US" altLang="en-US" sz="1950" dirty="0">
                <a:solidFill>
                  <a:srgbClr val="002060"/>
                </a:solidFill>
                <a:latin typeface="Arial" panose="020B0604020202020204" pitchFamily="34" charset="0"/>
                <a:cs typeface="Arial" panose="020B0604020202020204" pitchFamily="34" charset="0"/>
              </a:rPr>
              <a:t>				721 Capitol Mall, Suite 260</a:t>
            </a:r>
            <a:br>
              <a:rPr lang="en-US" altLang="en-US" sz="1950" dirty="0">
                <a:solidFill>
                  <a:srgbClr val="002060"/>
                </a:solidFill>
                <a:latin typeface="Arial" panose="020B0604020202020204" pitchFamily="34" charset="0"/>
                <a:cs typeface="Arial" panose="020B0604020202020204" pitchFamily="34" charset="0"/>
              </a:rPr>
            </a:br>
            <a:r>
              <a:rPr lang="en-US" altLang="en-US" sz="1950" dirty="0">
                <a:solidFill>
                  <a:srgbClr val="002060"/>
                </a:solidFill>
                <a:latin typeface="Arial" panose="020B0604020202020204" pitchFamily="34" charset="0"/>
                <a:cs typeface="Arial" panose="020B0604020202020204" pitchFamily="34" charset="0"/>
              </a:rPr>
              <a:t>				Sacramento, CA 95814</a:t>
            </a:r>
          </a:p>
          <a:p>
            <a:pPr marL="0" indent="0">
              <a:buNone/>
            </a:pPr>
            <a:r>
              <a:rPr lang="en-US" altLang="en-US" sz="1950" dirty="0">
                <a:solidFill>
                  <a:srgbClr val="002060"/>
                </a:solidFill>
                <a:latin typeface="Arial" panose="020B0604020202020204" pitchFamily="34" charset="0"/>
                <a:cs typeface="Arial" panose="020B0604020202020204" pitchFamily="34" charset="0"/>
              </a:rPr>
              <a:t>The online COI tool is available in English, Spanish, simplified Chinese, traditional Chinese, Vietnamese, Tagalog, Korean, Armenian, Farsi, Arabic, Russian, Japanese, Punjabi, and Khmer. Tutorials are also available in those languages.</a:t>
            </a:r>
          </a:p>
        </p:txBody>
      </p:sp>
      <p:sp>
        <p:nvSpPr>
          <p:cNvPr id="2" name="Slide Number Placeholder 1">
            <a:extLst>
              <a:ext uri="{FF2B5EF4-FFF2-40B4-BE49-F238E27FC236}">
                <a16:creationId xmlns:a16="http://schemas.microsoft.com/office/drawing/2014/main" id="{3FB05F01-DCFA-4C47-A5EE-897C6DD76008}"/>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21</a:t>
            </a:fld>
            <a:endParaRPr lang="en-US" altLang="en-US" sz="1813" b="1" dirty="0">
              <a:solidFill>
                <a:srgbClr val="FFC000"/>
              </a:solidFill>
              <a:latin typeface="Arial" panose="020B0604020202020204" pitchFamily="34" charset="0"/>
              <a:cs typeface="Arial" panose="020B0604020202020204" pitchFamily="34" charset="0"/>
            </a:endParaRPr>
          </a:p>
        </p:txBody>
      </p:sp>
      <p:sp>
        <p:nvSpPr>
          <p:cNvPr id="4" name="AutoShape 2">
            <a:extLst>
              <a:ext uri="{FF2B5EF4-FFF2-40B4-BE49-F238E27FC236}">
                <a16:creationId xmlns:a16="http://schemas.microsoft.com/office/drawing/2014/main" id="{4C2D0DE9-CED5-4ABE-AA82-A673655AFF60}"/>
              </a:ext>
            </a:extLst>
          </p:cNvPr>
          <p:cNvSpPr>
            <a:spLocks noChangeAspect="1" noChangeArrowheads="1"/>
          </p:cNvSpPr>
          <p:nvPr/>
        </p:nvSpPr>
        <p:spPr bwMode="auto">
          <a:xfrm>
            <a:off x="1610254" y="492972"/>
            <a:ext cx="345441" cy="34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p>
        </p:txBody>
      </p:sp>
      <p:pic>
        <p:nvPicPr>
          <p:cNvPr id="1026" name="Picture 2" descr="Online shop managers asking clients for feedback. screen, rate, people with megaphone. cartoon illustration Free Vector">
            <a:extLst>
              <a:ext uri="{FF2B5EF4-FFF2-40B4-BE49-F238E27FC236}">
                <a16:creationId xmlns:a16="http://schemas.microsoft.com/office/drawing/2014/main" id="{F6BDD596-867A-4F7C-85DF-2F07215AC1B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56200" y="6032594"/>
            <a:ext cx="3013962" cy="1630070"/>
          </a:xfrm>
          <a:prstGeom prst="rect">
            <a:avLst/>
          </a:prstGeom>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C191956F-D84C-6B4E-A25A-091ACD64C49B}"/>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a:extLst>
              <a:ext uri="{FF2B5EF4-FFF2-40B4-BE49-F238E27FC236}">
                <a16:creationId xmlns:a16="http://schemas.microsoft.com/office/drawing/2014/main" id="{EB7BEAA8-FAD3-E64A-B41B-517E66218DFF}"/>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263107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DBE297FA-04FF-4122-BF50-EA3365ADA31E}"/>
              </a:ext>
            </a:extLst>
          </p:cNvPr>
          <p:cNvSpPr>
            <a:spLocks noGrp="1" noChangeArrowheads="1"/>
          </p:cNvSpPr>
          <p:nvPr>
            <p:ph type="title"/>
          </p:nvPr>
        </p:nvSpPr>
        <p:spPr/>
        <p:txBody>
          <a:bodyPr>
            <a:normAutofit/>
          </a:bodyPr>
          <a:lstStyle/>
          <a:p>
            <a:pPr eaLnBrk="1" hangingPunct="1"/>
            <a:r>
              <a:rPr lang="en-US" altLang="en-US" dirty="0">
                <a:solidFill>
                  <a:srgbClr val="002060"/>
                </a:solidFill>
                <a:latin typeface="Arial Black" panose="020B0A04020102020204" pitchFamily="34" charset="0"/>
                <a:cs typeface="Arial" panose="020B0604020202020204" pitchFamily="34" charset="0"/>
              </a:rPr>
              <a:t>Language Access</a:t>
            </a:r>
          </a:p>
        </p:txBody>
      </p:sp>
      <p:sp>
        <p:nvSpPr>
          <p:cNvPr id="8195" name="Content Placeholder 4">
            <a:extLst>
              <a:ext uri="{FF2B5EF4-FFF2-40B4-BE49-F238E27FC236}">
                <a16:creationId xmlns:a16="http://schemas.microsoft.com/office/drawing/2014/main" id="{2D02B926-6087-4B7F-880D-CDD6D1849408}"/>
              </a:ext>
            </a:extLst>
          </p:cNvPr>
          <p:cNvSpPr>
            <a:spLocks noGrp="1" noChangeArrowheads="1"/>
          </p:cNvSpPr>
          <p:nvPr>
            <p:ph idx="1"/>
          </p:nvPr>
        </p:nvSpPr>
        <p:spPr>
          <a:xfrm>
            <a:off x="1270000" y="1474502"/>
            <a:ext cx="10439400" cy="4398962"/>
          </a:xfrm>
          <a:prstGeom prst="rect">
            <a:avLst/>
          </a:prstGeom>
        </p:spPr>
        <p:txBody>
          <a:bodyPr>
            <a:noAutofit/>
          </a:bodyPr>
          <a:lstStyle/>
          <a:p>
            <a:pPr eaLnBrk="1" hangingPunct="1"/>
            <a:r>
              <a:rPr lang="en-US" altLang="en-US" sz="2000" dirty="0">
                <a:solidFill>
                  <a:schemeClr val="tx1"/>
                </a:solidFill>
                <a:latin typeface="Arial" panose="020B0604020202020204" pitchFamily="34" charset="0"/>
                <a:cs typeface="Arial" panose="020B0604020202020204" pitchFamily="34" charset="0"/>
              </a:rPr>
              <a:t>Translation of Materials: Fact Sheet, Flyer, FAQs, California Redistricting Basics Presentation</a:t>
            </a:r>
          </a:p>
          <a:p>
            <a:pPr lvl="1" eaLnBrk="1" hangingPunct="1">
              <a:buSzPct val="100000"/>
              <a:buFont typeface="Arial" panose="020B0604020202020204" pitchFamily="34" charset="0"/>
              <a:buChar char="•"/>
            </a:pPr>
            <a:r>
              <a:rPr lang="en-US" altLang="en-US" sz="2000" dirty="0">
                <a:solidFill>
                  <a:schemeClr val="tx1"/>
                </a:solidFill>
                <a:latin typeface="Arial" panose="020B0604020202020204" pitchFamily="34" charset="0"/>
                <a:cs typeface="Arial" panose="020B0604020202020204" pitchFamily="34" charset="0"/>
              </a:rPr>
              <a:t>Languages—Spanish, simplified Chinese, traditional Chinese, Vietnamese, Tagalog, Korean, Armenian, Farsi, Arabic, Russian, Japanese, Punjabi, and Khmer.</a:t>
            </a:r>
          </a:p>
          <a:p>
            <a:pPr eaLnBrk="1" hangingPunct="1"/>
            <a:r>
              <a:rPr lang="en-US" altLang="en-US" sz="2000" dirty="0">
                <a:solidFill>
                  <a:schemeClr val="tx1"/>
                </a:solidFill>
                <a:latin typeface="Arial" panose="020B0604020202020204" pitchFamily="34" charset="0"/>
                <a:cs typeface="Arial" panose="020B0604020202020204" pitchFamily="34" charset="0"/>
              </a:rPr>
              <a:t>Interpretation of public comment at CRC business meetings may be provided with five days advance notice.</a:t>
            </a:r>
          </a:p>
          <a:p>
            <a:pPr eaLnBrk="1" hangingPunct="1"/>
            <a:r>
              <a:rPr lang="en-US" altLang="en-US" sz="2000" dirty="0">
                <a:solidFill>
                  <a:schemeClr val="tx1"/>
                </a:solidFill>
                <a:latin typeface="Arial" panose="020B0604020202020204" pitchFamily="34" charset="0"/>
                <a:cs typeface="Arial" panose="020B0604020202020204" pitchFamily="34" charset="0"/>
              </a:rPr>
              <a:t>Written public input can be sent to the CRC in any format and will be translated into English.</a:t>
            </a:r>
          </a:p>
          <a:p>
            <a:pPr eaLnBrk="1" hangingPunct="1"/>
            <a:r>
              <a:rPr lang="en-US" altLang="en-US" sz="2000" dirty="0">
                <a:solidFill>
                  <a:schemeClr val="tx1"/>
                </a:solidFill>
                <a:latin typeface="Arial" panose="020B0604020202020204" pitchFamily="34" charset="0"/>
                <a:cs typeface="Arial" panose="020B0604020202020204" pitchFamily="34" charset="0"/>
              </a:rPr>
              <a:t>The Commission will translate non-English language inputs from the COI tool into English.</a:t>
            </a:r>
          </a:p>
          <a:p>
            <a:pPr eaLnBrk="1" hangingPunct="1"/>
            <a:r>
              <a:rPr lang="en-US" altLang="en-US" sz="2000" dirty="0">
                <a:solidFill>
                  <a:schemeClr val="tx1"/>
                </a:solidFill>
                <a:latin typeface="Arial" panose="020B0604020202020204" pitchFamily="34" charset="0"/>
                <a:cs typeface="Arial" panose="020B0604020202020204" pitchFamily="34" charset="0"/>
              </a:rPr>
              <a:t>If you need an interpreter to provide input during a meeting, we ask that you notify the Commission five business days prior to a meeting to request interpreter services. The Commission will attempt to contract with an interpreter in the requested language.</a:t>
            </a:r>
          </a:p>
        </p:txBody>
      </p:sp>
      <p:sp>
        <p:nvSpPr>
          <p:cNvPr id="2" name="Slide Number Placeholder 1">
            <a:extLst>
              <a:ext uri="{FF2B5EF4-FFF2-40B4-BE49-F238E27FC236}">
                <a16:creationId xmlns:a16="http://schemas.microsoft.com/office/drawing/2014/main" id="{BEA0812B-F470-40CD-996A-3717303A97F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22</a:t>
            </a:fld>
            <a:endParaRPr lang="en-US" altLang="en-US" sz="2040" b="1" dirty="0">
              <a:solidFill>
                <a:srgbClr val="FFC000"/>
              </a:solidFill>
              <a:latin typeface="Arial" panose="020B0604020202020204" pitchFamily="34" charset="0"/>
              <a:cs typeface="Arial" panose="020B0604020202020204" pitchFamily="34" charset="0"/>
            </a:endParaRPr>
          </a:p>
        </p:txBody>
      </p:sp>
      <p:pic>
        <p:nvPicPr>
          <p:cNvPr id="1026" name="Picture 2" descr="Happy international students speaking different languages Free Vector">
            <a:extLst>
              <a:ext uri="{FF2B5EF4-FFF2-40B4-BE49-F238E27FC236}">
                <a16:creationId xmlns:a16="http://schemas.microsoft.com/office/drawing/2014/main" id="{D87F39B9-ABEE-4CCD-8B91-830F13D980E2}"/>
              </a:ext>
            </a:extLst>
          </p:cNvPr>
          <p:cNvPicPr>
            <a:picLocks noChangeAspect="1" noChangeArrowheads="1"/>
          </p:cNvPicPr>
          <p:nvPr/>
        </p:nvPicPr>
        <p:blipFill>
          <a:blip r:embed="rId2">
            <a:clrChange>
              <a:clrFrom>
                <a:srgbClr val="FDFFFE"/>
              </a:clrFrom>
              <a:clrTo>
                <a:srgbClr val="FDFFFE">
                  <a:alpha val="0"/>
                </a:srgbClr>
              </a:clrTo>
            </a:clrChange>
            <a:extLst>
              <a:ext uri="{28A0092B-C50C-407E-A947-70E740481C1C}">
                <a14:useLocalDpi xmlns:a14="http://schemas.microsoft.com/office/drawing/2010/main"/>
              </a:ext>
            </a:extLst>
          </a:blip>
          <a:srcRect/>
          <a:stretch>
            <a:fillRect/>
          </a:stretch>
        </p:blipFill>
        <p:spPr bwMode="auto">
          <a:xfrm>
            <a:off x="4690623" y="5638800"/>
            <a:ext cx="4436355" cy="2770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CBED362A-A435-AE4F-93E5-E9A427EFF556}"/>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a:extLst>
              <a:ext uri="{FF2B5EF4-FFF2-40B4-BE49-F238E27FC236}">
                <a16:creationId xmlns:a16="http://schemas.microsoft.com/office/drawing/2014/main" id="{8BAB7DD3-DA68-114E-81A8-115DB4AC1D49}"/>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87901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DBE297FA-04FF-4122-BF50-EA3365ADA31E}"/>
              </a:ext>
            </a:extLst>
          </p:cNvPr>
          <p:cNvSpPr>
            <a:spLocks noGrp="1" noChangeArrowheads="1"/>
          </p:cNvSpPr>
          <p:nvPr>
            <p:ph type="title"/>
          </p:nvPr>
        </p:nvSpPr>
        <p:spPr/>
        <p:txBody>
          <a:bodyPr>
            <a:normAutofit/>
          </a:bodyPr>
          <a:lstStyle/>
          <a:p>
            <a:pPr eaLnBrk="1" hangingPunct="1"/>
            <a:r>
              <a:rPr lang="en-US" altLang="en-US" dirty="0">
                <a:solidFill>
                  <a:srgbClr val="002060"/>
                </a:solidFill>
                <a:latin typeface="Arial Black" panose="020B0A04020102020204" pitchFamily="34" charset="0"/>
                <a:cs typeface="Arial" panose="020B0604020202020204" pitchFamily="34" charset="0"/>
              </a:rPr>
              <a:t>CA Supreme Court Ruling</a:t>
            </a:r>
          </a:p>
        </p:txBody>
      </p:sp>
      <p:sp>
        <p:nvSpPr>
          <p:cNvPr id="8195" name="Content Placeholder 4">
            <a:extLst>
              <a:ext uri="{FF2B5EF4-FFF2-40B4-BE49-F238E27FC236}">
                <a16:creationId xmlns:a16="http://schemas.microsoft.com/office/drawing/2014/main" id="{2D02B926-6087-4B7F-880D-CDD6D1849408}"/>
              </a:ext>
            </a:extLst>
          </p:cNvPr>
          <p:cNvSpPr>
            <a:spLocks noGrp="1" noChangeArrowheads="1"/>
          </p:cNvSpPr>
          <p:nvPr>
            <p:ph idx="1"/>
          </p:nvPr>
        </p:nvSpPr>
        <p:spPr>
          <a:xfrm>
            <a:off x="1827530" y="1686719"/>
            <a:ext cx="9196069" cy="4398962"/>
          </a:xfrm>
          <a:prstGeom prst="rect">
            <a:avLst/>
          </a:prstGeom>
        </p:spPr>
        <p:txBody>
          <a:bodyPr/>
          <a:lstStyle/>
          <a:p>
            <a:pPr marL="0" indent="0" algn="ctr">
              <a:buNone/>
            </a:pPr>
            <a:r>
              <a:rPr lang="en-US" sz="3600" b="1" dirty="0">
                <a:solidFill>
                  <a:srgbClr val="002060"/>
                </a:solidFill>
                <a:latin typeface="Arial" panose="020B0604020202020204" pitchFamily="34" charset="0"/>
              </a:rPr>
              <a:t>Legislature of CA v Alex Padilla </a:t>
            </a:r>
          </a:p>
          <a:p>
            <a:pPr marL="0" indent="0" algn="ctr">
              <a:buNone/>
            </a:pPr>
            <a:r>
              <a:rPr lang="en-US" sz="3600" b="1" dirty="0">
                <a:solidFill>
                  <a:srgbClr val="002060"/>
                </a:solidFill>
                <a:latin typeface="Arial" panose="020B0604020202020204" pitchFamily="34" charset="0"/>
              </a:rPr>
              <a:t>S262530 July 17, 2020</a:t>
            </a:r>
          </a:p>
          <a:p>
            <a:pPr marL="0" indent="0" algn="ctr">
              <a:buNone/>
            </a:pPr>
            <a:endParaRPr lang="en-US" altLang="en-US" sz="1000" b="1" dirty="0">
              <a:solidFill>
                <a:srgbClr val="002060"/>
              </a:solidFill>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ea typeface="Calibri" panose="020F0502020204030204" pitchFamily="34" charset="0"/>
              </a:rPr>
              <a:t>The California Supreme Court ruled on July 17, 2020 that the Commission should have until December 15, 2021 to submit its maps to the California Secretary of State due to the delay in release of census results. If census results are received after July 31, 2021, the Commission’s deadline will be adjusted accordingly. </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EA0812B-F470-40CD-996A-3717303A97F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23</a:t>
            </a:fld>
            <a:endParaRPr lang="en-US" altLang="en-US" sz="2040" b="1" dirty="0">
              <a:solidFill>
                <a:srgbClr val="FFC000"/>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312144AE-BEDE-4E06-AF14-D08B1EB4289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69518" y="5505792"/>
            <a:ext cx="3048389" cy="22192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89197796-1F97-8A45-9604-95117FB0F3DD}"/>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a:extLst>
              <a:ext uri="{FF2B5EF4-FFF2-40B4-BE49-F238E27FC236}">
                <a16:creationId xmlns:a16="http://schemas.microsoft.com/office/drawing/2014/main" id="{1F946B8A-FB5E-1148-AD23-12C2706104C2}"/>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21</a:t>
            </a:r>
          </a:p>
        </p:txBody>
      </p:sp>
    </p:spTree>
    <p:extLst>
      <p:ext uri="{BB962C8B-B14F-4D97-AF65-F5344CB8AC3E}">
        <p14:creationId xmlns:p14="http://schemas.microsoft.com/office/powerpoint/2010/main" val="952409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F095CBB3-13F1-43D9-B260-AC5CDB49EFBE}"/>
              </a:ext>
            </a:extLst>
          </p:cNvPr>
          <p:cNvSpPr>
            <a:spLocks noGrp="1" noChangeArrowheads="1"/>
          </p:cNvSpPr>
          <p:nvPr>
            <p:ph type="title"/>
          </p:nvPr>
        </p:nvSpPr>
        <p:spPr/>
        <p:txBody>
          <a:bodyPr/>
          <a:lstStyle/>
          <a:p>
            <a:pPr eaLnBrk="1" hangingPunct="1"/>
            <a:r>
              <a:rPr lang="en-US" altLang="en-US" dirty="0">
                <a:solidFill>
                  <a:srgbClr val="002060"/>
                </a:solidFill>
                <a:latin typeface="Arial Black" panose="020B0A04020102020204" pitchFamily="34" charset="0"/>
                <a:cs typeface="Arial" panose="020B0604020202020204" pitchFamily="34" charset="0"/>
              </a:rPr>
              <a:t>Timeline</a:t>
            </a:r>
            <a:endParaRPr lang="en-US" altLang="en-US" dirty="0">
              <a:solidFill>
                <a:srgbClr val="002060"/>
              </a:solidFill>
              <a:latin typeface="Arial" panose="020B0604020202020204" pitchFamily="34" charset="0"/>
              <a:cs typeface="Arial" panose="020B0604020202020204" pitchFamily="34" charset="0"/>
            </a:endParaRPr>
          </a:p>
        </p:txBody>
      </p:sp>
      <p:sp>
        <p:nvSpPr>
          <p:cNvPr id="20483" name="Content Placeholder 1">
            <a:extLst>
              <a:ext uri="{FF2B5EF4-FFF2-40B4-BE49-F238E27FC236}">
                <a16:creationId xmlns:a16="http://schemas.microsoft.com/office/drawing/2014/main" id="{2FA14B0A-DB27-4B4C-A000-424DAB9FCCC9}"/>
              </a:ext>
            </a:extLst>
          </p:cNvPr>
          <p:cNvSpPr>
            <a:spLocks noGrp="1" noChangeArrowheads="1"/>
          </p:cNvSpPr>
          <p:nvPr>
            <p:ph idx="1"/>
          </p:nvPr>
        </p:nvSpPr>
        <p:spPr>
          <a:xfrm>
            <a:off x="1193800" y="1439333"/>
            <a:ext cx="10972800" cy="4398962"/>
          </a:xfrm>
          <a:prstGeom prst="rect">
            <a:avLst/>
          </a:prstGeom>
        </p:spPr>
        <p:txBody>
          <a:bodyPr>
            <a:noAutofit/>
          </a:bodyPr>
          <a:lstStyle/>
          <a:p>
            <a:pPr>
              <a:spcBef>
                <a:spcPts val="680"/>
              </a:spcBef>
            </a:pPr>
            <a:r>
              <a:rPr lang="en-US" altLang="en-US" b="1" dirty="0">
                <a:solidFill>
                  <a:srgbClr val="002060"/>
                </a:solidFill>
                <a:latin typeface="Arial" panose="020B0604020202020204" pitchFamily="34" charset="0"/>
                <a:cs typeface="Arial" panose="020B0604020202020204" pitchFamily="34" charset="0"/>
              </a:rPr>
              <a:t>February-May, 2021: </a:t>
            </a:r>
            <a:r>
              <a:rPr lang="en-US" altLang="en-US" dirty="0">
                <a:solidFill>
                  <a:schemeClr val="tx1"/>
                </a:solidFill>
                <a:latin typeface="Arial" panose="020B0604020202020204" pitchFamily="34" charset="0"/>
                <a:cs typeface="Arial" panose="020B0604020202020204" pitchFamily="34" charset="0"/>
              </a:rPr>
              <a:t>Education Presentations (California Redistricting Basics)</a:t>
            </a:r>
          </a:p>
          <a:p>
            <a:pPr>
              <a:spcBef>
                <a:spcPts val="680"/>
              </a:spcBef>
            </a:pPr>
            <a:r>
              <a:rPr lang="en-US" altLang="en-US" b="1" dirty="0">
                <a:solidFill>
                  <a:srgbClr val="002060"/>
                </a:solidFill>
                <a:latin typeface="Arial" panose="020B0604020202020204" pitchFamily="34" charset="0"/>
                <a:cs typeface="Arial" panose="020B0604020202020204" pitchFamily="34" charset="0"/>
              </a:rPr>
              <a:t>April 2021</a:t>
            </a:r>
            <a:r>
              <a:rPr lang="en-US" altLang="en-US" b="1"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Reapportionment Data</a:t>
            </a:r>
          </a:p>
          <a:p>
            <a:pPr>
              <a:spcBef>
                <a:spcPts val="680"/>
              </a:spcBef>
            </a:pPr>
            <a:r>
              <a:rPr lang="en-US" altLang="en-US" b="1" dirty="0">
                <a:solidFill>
                  <a:srgbClr val="002060"/>
                </a:solidFill>
                <a:latin typeface="Arial" panose="020B0604020202020204" pitchFamily="34" charset="0"/>
                <a:cs typeface="Arial" panose="020B0604020202020204" pitchFamily="34" charset="0"/>
              </a:rPr>
              <a:t>June-August, 2021: </a:t>
            </a:r>
            <a:r>
              <a:rPr lang="en-US" altLang="en-US" dirty="0">
                <a:solidFill>
                  <a:schemeClr val="tx1"/>
                </a:solidFill>
                <a:latin typeface="Arial" panose="020B0604020202020204" pitchFamily="34" charset="0"/>
                <a:cs typeface="Arial" panose="020B0604020202020204" pitchFamily="34" charset="0"/>
              </a:rPr>
              <a:t>Public Input Meetings (COI)</a:t>
            </a:r>
          </a:p>
          <a:p>
            <a:pPr>
              <a:spcBef>
                <a:spcPts val="680"/>
              </a:spcBef>
            </a:pPr>
            <a:r>
              <a:rPr lang="en-US" altLang="en-US" b="1" dirty="0">
                <a:solidFill>
                  <a:srgbClr val="002060"/>
                </a:solidFill>
                <a:latin typeface="Arial" panose="020B0604020202020204" pitchFamily="34" charset="0"/>
                <a:cs typeface="Arial" panose="020B0604020202020204" pitchFamily="34" charset="0"/>
              </a:rPr>
              <a:t>August 15-30, 2021: </a:t>
            </a:r>
            <a:r>
              <a:rPr lang="en-US" altLang="en-US" dirty="0">
                <a:solidFill>
                  <a:schemeClr val="tx1"/>
                </a:solidFill>
                <a:latin typeface="Arial" panose="020B0604020202020204" pitchFamily="34" charset="0"/>
                <a:cs typeface="Arial" panose="020B0604020202020204" pitchFamily="34" charset="0"/>
              </a:rPr>
              <a:t>Census Data Expected to the State</a:t>
            </a:r>
          </a:p>
          <a:p>
            <a:pPr>
              <a:spcBef>
                <a:spcPts val="680"/>
              </a:spcBef>
            </a:pPr>
            <a:r>
              <a:rPr lang="en-US" altLang="en-US" b="1" dirty="0">
                <a:solidFill>
                  <a:srgbClr val="002060"/>
                </a:solidFill>
                <a:latin typeface="Arial" panose="020B0604020202020204" pitchFamily="34" charset="0"/>
                <a:cs typeface="Arial" panose="020B0604020202020204" pitchFamily="34" charset="0"/>
              </a:rPr>
              <a:t>September 30-October 31, 2021: </a:t>
            </a:r>
            <a:r>
              <a:rPr lang="en-US" altLang="en-US" dirty="0">
                <a:solidFill>
                  <a:schemeClr val="tx1"/>
                </a:solidFill>
                <a:latin typeface="Arial" panose="020B0604020202020204" pitchFamily="34" charset="0"/>
                <a:cs typeface="Arial" panose="020B0604020202020204" pitchFamily="34" charset="0"/>
              </a:rPr>
              <a:t>Census Data Expected to the Commission </a:t>
            </a:r>
          </a:p>
          <a:p>
            <a:pPr>
              <a:spcBef>
                <a:spcPts val="680"/>
              </a:spcBef>
            </a:pPr>
            <a:r>
              <a:rPr lang="en-US" altLang="en-US" b="1" dirty="0">
                <a:solidFill>
                  <a:srgbClr val="002060"/>
                </a:solidFill>
                <a:latin typeface="Arial" panose="020B0604020202020204" pitchFamily="34" charset="0"/>
                <a:cs typeface="Arial" panose="020B0604020202020204" pitchFamily="34" charset="0"/>
              </a:rPr>
              <a:t>October-December, 2021: </a:t>
            </a:r>
            <a:r>
              <a:rPr lang="en-US" altLang="en-US" dirty="0">
                <a:solidFill>
                  <a:schemeClr val="tx1"/>
                </a:solidFill>
                <a:latin typeface="Arial" panose="020B0604020202020204" pitchFamily="34" charset="0"/>
                <a:cs typeface="Arial" panose="020B0604020202020204" pitchFamily="34" charset="0"/>
              </a:rPr>
              <a:t>Public Input Meetings/Line Drawing Sessions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(Pre district maps)</a:t>
            </a:r>
          </a:p>
          <a:p>
            <a:pPr>
              <a:spcBef>
                <a:spcPts val="680"/>
              </a:spcBef>
            </a:pPr>
            <a:r>
              <a:rPr lang="en-US" altLang="en-US" b="1" dirty="0">
                <a:solidFill>
                  <a:srgbClr val="002060"/>
                </a:solidFill>
                <a:latin typeface="Arial" panose="020B0604020202020204" pitchFamily="34" charset="0"/>
                <a:cs typeface="Arial" panose="020B0604020202020204" pitchFamily="34" charset="0"/>
              </a:rPr>
              <a:t>November-December, 2021: </a:t>
            </a:r>
            <a:r>
              <a:rPr lang="en-US" altLang="en-US" dirty="0">
                <a:solidFill>
                  <a:schemeClr val="tx1"/>
                </a:solidFill>
                <a:latin typeface="Arial" panose="020B0604020202020204" pitchFamily="34" charset="0"/>
                <a:cs typeface="Arial" panose="020B0604020202020204" pitchFamily="34" charset="0"/>
              </a:rPr>
              <a:t>Draft District Maps Released</a:t>
            </a:r>
          </a:p>
          <a:p>
            <a:pPr>
              <a:spcBef>
                <a:spcPts val="680"/>
              </a:spcBef>
            </a:pPr>
            <a:r>
              <a:rPr lang="en-US" altLang="en-US" b="1" dirty="0">
                <a:solidFill>
                  <a:srgbClr val="002060"/>
                </a:solidFill>
                <a:latin typeface="Arial" panose="020B0604020202020204" pitchFamily="34" charset="0"/>
                <a:cs typeface="Arial" panose="020B0604020202020204" pitchFamily="34" charset="0"/>
              </a:rPr>
              <a:t>December 2021-January 2022: </a:t>
            </a:r>
            <a:r>
              <a:rPr lang="en-US" altLang="en-US" dirty="0">
                <a:solidFill>
                  <a:schemeClr val="tx1"/>
                </a:solidFill>
                <a:latin typeface="Arial" panose="020B0604020202020204" pitchFamily="34" charset="0"/>
                <a:cs typeface="Arial" panose="020B0604020202020204" pitchFamily="34" charset="0"/>
              </a:rPr>
              <a:t>Public Input Meetings/Line Drawing Sessions </a:t>
            </a:r>
            <a:endParaRPr lang="en-US" altLang="en-US" u="sng" dirty="0">
              <a:solidFill>
                <a:srgbClr val="002060"/>
              </a:solidFill>
              <a:latin typeface="Arial" panose="020B0604020202020204" pitchFamily="34" charset="0"/>
              <a:cs typeface="Arial" panose="020B0604020202020204" pitchFamily="34" charset="0"/>
            </a:endParaRPr>
          </a:p>
          <a:p>
            <a:pPr>
              <a:spcBef>
                <a:spcPts val="680"/>
              </a:spcBef>
            </a:pPr>
            <a:r>
              <a:rPr lang="en-US" altLang="en-US" b="1" dirty="0">
                <a:solidFill>
                  <a:srgbClr val="002060"/>
                </a:solidFill>
                <a:latin typeface="Arial" panose="020B0604020202020204" pitchFamily="34" charset="0"/>
                <a:cs typeface="Arial" panose="020B0604020202020204" pitchFamily="34" charset="0"/>
              </a:rPr>
              <a:t>December 2021-February 2022: </a:t>
            </a:r>
            <a:r>
              <a:rPr lang="en-US" altLang="en-US" dirty="0">
                <a:solidFill>
                  <a:schemeClr val="tx1"/>
                </a:solidFill>
                <a:latin typeface="Arial" panose="020B0604020202020204" pitchFamily="34" charset="0"/>
                <a:cs typeface="Arial" panose="020B0604020202020204" pitchFamily="34" charset="0"/>
              </a:rPr>
              <a:t>District Maps Released</a:t>
            </a:r>
          </a:p>
          <a:p>
            <a:pPr>
              <a:spcBef>
                <a:spcPts val="680"/>
              </a:spcBef>
            </a:pPr>
            <a:r>
              <a:rPr lang="en-US" altLang="en-US" b="1" dirty="0">
                <a:solidFill>
                  <a:srgbClr val="002060"/>
                </a:solidFill>
                <a:latin typeface="Arial" panose="020B0604020202020204" pitchFamily="34" charset="0"/>
                <a:cs typeface="Arial" panose="020B0604020202020204" pitchFamily="34" charset="0"/>
              </a:rPr>
              <a:t>December 2021-February 2022: </a:t>
            </a:r>
            <a:r>
              <a:rPr lang="en-US" altLang="en-US" dirty="0">
                <a:solidFill>
                  <a:schemeClr val="tx1"/>
                </a:solidFill>
                <a:latin typeface="Arial" panose="020B0604020202020204" pitchFamily="34" charset="0"/>
                <a:cs typeface="Arial" panose="020B0604020202020204" pitchFamily="34" charset="0"/>
              </a:rPr>
              <a:t>Final District Maps to Secretary of State</a:t>
            </a:r>
          </a:p>
          <a:p>
            <a:pPr marL="0" indent="0">
              <a:spcBef>
                <a:spcPts val="680"/>
              </a:spcBef>
              <a:buNone/>
            </a:pPr>
            <a:endParaRPr lang="en-US" altLang="en-US" sz="1000" dirty="0">
              <a:solidFill>
                <a:schemeClr val="tx1"/>
              </a:solidFill>
              <a:latin typeface="Arial" panose="020B0604020202020204" pitchFamily="34" charset="0"/>
              <a:cs typeface="Arial" panose="020B0604020202020204" pitchFamily="34" charset="0"/>
            </a:endParaRPr>
          </a:p>
          <a:p>
            <a:pPr marL="0" indent="0">
              <a:spcBef>
                <a:spcPts val="680"/>
              </a:spcBef>
              <a:buNone/>
            </a:pPr>
            <a:r>
              <a:rPr lang="en-US" altLang="en-US" dirty="0">
                <a:solidFill>
                  <a:schemeClr val="tx1"/>
                </a:solidFill>
                <a:latin typeface="Arial" panose="020B0604020202020204" pitchFamily="34" charset="0"/>
                <a:cs typeface="Arial" panose="020B0604020202020204" pitchFamily="34" charset="0"/>
              </a:rPr>
              <a:t>*Dates will be updated on our website once the census data are received and the Commission </a:t>
            </a:r>
          </a:p>
          <a:p>
            <a:pPr marL="0" indent="0">
              <a:spcBef>
                <a:spcPts val="680"/>
              </a:spcBef>
              <a:buNone/>
            </a:pPr>
            <a:r>
              <a:rPr lang="en-US" altLang="en-US" dirty="0">
                <a:solidFill>
                  <a:schemeClr val="tx1"/>
                </a:solidFill>
                <a:latin typeface="Arial" panose="020B0604020202020204" pitchFamily="34" charset="0"/>
                <a:cs typeface="Arial" panose="020B0604020202020204" pitchFamily="34" charset="0"/>
              </a:rPr>
              <a:t>adopts the final schedule.</a:t>
            </a:r>
          </a:p>
        </p:txBody>
      </p:sp>
      <p:sp>
        <p:nvSpPr>
          <p:cNvPr id="2" name="Slide Number Placeholder 1">
            <a:extLst>
              <a:ext uri="{FF2B5EF4-FFF2-40B4-BE49-F238E27FC236}">
                <a16:creationId xmlns:a16="http://schemas.microsoft.com/office/drawing/2014/main" id="{5A66EF9C-9206-4F8A-8C2E-B8F09077D888}"/>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24</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2050" name="Picture 2" descr="Businessman planning events, deadlines and agenda Free Vector">
            <a:extLst>
              <a:ext uri="{FF2B5EF4-FFF2-40B4-BE49-F238E27FC236}">
                <a16:creationId xmlns:a16="http://schemas.microsoft.com/office/drawing/2014/main" id="{231149FC-FE36-4C6F-A4A0-7C7D828F545C}"/>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03800" y="6032976"/>
            <a:ext cx="2973481" cy="16293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7443BCD5-7749-4F45-84B0-D7D85127B3A4}"/>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a:extLst>
              <a:ext uri="{FF2B5EF4-FFF2-40B4-BE49-F238E27FC236}">
                <a16:creationId xmlns:a16="http://schemas.microsoft.com/office/drawing/2014/main" id="{C53C25FF-90B5-0042-94A7-815FD70BB4FE}"/>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2571910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DBE297FA-04FF-4122-BF50-EA3365ADA31E}"/>
              </a:ext>
            </a:extLst>
          </p:cNvPr>
          <p:cNvSpPr>
            <a:spLocks noGrp="1" noChangeArrowheads="1"/>
          </p:cNvSpPr>
          <p:nvPr>
            <p:ph type="title"/>
          </p:nvPr>
        </p:nvSpPr>
        <p:spPr/>
        <p:txBody>
          <a:bodyPr>
            <a:noAutofit/>
          </a:bodyPr>
          <a:lstStyle/>
          <a:p>
            <a:pPr eaLnBrk="1" hangingPunct="1"/>
            <a:r>
              <a:rPr lang="en-US" altLang="en-US" sz="3600" dirty="0">
                <a:solidFill>
                  <a:srgbClr val="002060"/>
                </a:solidFill>
                <a:latin typeface="Arial Black" panose="020B0A04020102020204" pitchFamily="34" charset="0"/>
                <a:cs typeface="Arial" panose="020B0604020202020204" pitchFamily="34" charset="0"/>
              </a:rPr>
              <a:t>Reminder—No Public Input Will </a:t>
            </a:r>
            <a:br>
              <a:rPr lang="en-US" altLang="en-US" sz="3600" dirty="0">
                <a:solidFill>
                  <a:srgbClr val="002060"/>
                </a:solidFill>
                <a:latin typeface="Arial Black" panose="020B0A04020102020204" pitchFamily="34" charset="0"/>
                <a:cs typeface="Arial" panose="020B0604020202020204" pitchFamily="34" charset="0"/>
              </a:rPr>
            </a:br>
            <a:r>
              <a:rPr lang="en-US" altLang="en-US" sz="3600" dirty="0">
                <a:solidFill>
                  <a:srgbClr val="002060"/>
                </a:solidFill>
                <a:latin typeface="Arial Black" panose="020B0A04020102020204" pitchFamily="34" charset="0"/>
                <a:cs typeface="Arial" panose="020B0604020202020204" pitchFamily="34" charset="0"/>
              </a:rPr>
              <a:t>Be Taken Today</a:t>
            </a:r>
          </a:p>
        </p:txBody>
      </p:sp>
      <p:sp>
        <p:nvSpPr>
          <p:cNvPr id="8195" name="Content Placeholder 4">
            <a:extLst>
              <a:ext uri="{FF2B5EF4-FFF2-40B4-BE49-F238E27FC236}">
                <a16:creationId xmlns:a16="http://schemas.microsoft.com/office/drawing/2014/main" id="{2D02B926-6087-4B7F-880D-CDD6D1849408}"/>
              </a:ext>
            </a:extLst>
          </p:cNvPr>
          <p:cNvSpPr>
            <a:spLocks noGrp="1" noChangeArrowheads="1"/>
          </p:cNvSpPr>
          <p:nvPr>
            <p:ph idx="1"/>
          </p:nvPr>
        </p:nvSpPr>
        <p:spPr>
          <a:prstGeom prst="rect">
            <a:avLst/>
          </a:prstGeom>
        </p:spPr>
        <p:txBody>
          <a:bodyPr>
            <a:normAutofit/>
          </a:bodyPr>
          <a:lstStyle/>
          <a:p>
            <a:pPr marL="0" indent="0">
              <a:buNone/>
            </a:pPr>
            <a:r>
              <a:rPr lang="en-US" altLang="en-US" sz="2000" b="1" dirty="0">
                <a:solidFill>
                  <a:srgbClr val="002060"/>
                </a:solidFill>
                <a:latin typeface="Arial" panose="020B0604020202020204" pitchFamily="34" charset="0"/>
                <a:cs typeface="Arial" panose="020B0604020202020204" pitchFamily="34" charset="0"/>
              </a:rPr>
              <a:t>Per California Government Code Section 8253(a)(3)– </a:t>
            </a:r>
          </a:p>
          <a:p>
            <a:pPr marL="0" indent="0">
              <a:buNone/>
            </a:pPr>
            <a:r>
              <a:rPr lang="en-US" altLang="en-US" sz="2000" dirty="0">
                <a:solidFill>
                  <a:srgbClr val="002060"/>
                </a:solidFill>
                <a:latin typeface="Arial" panose="020B0604020202020204" pitchFamily="34" charset="0"/>
                <a:cs typeface="Arial" panose="020B0604020202020204" pitchFamily="34" charset="0"/>
              </a:rPr>
              <a:t>Commission members and staff may not communicate with or receive communications about redistricting matters from anyone outside of a public hearing. Therefore, the Commission will not be taking any public input during these educational presentations.</a:t>
            </a:r>
            <a:endParaRPr lang="en-US" altLang="en-US" sz="2000" b="1" dirty="0">
              <a:solidFill>
                <a:srgbClr val="002060"/>
              </a:solidFill>
              <a:latin typeface="Arial" panose="020B0604020202020204" pitchFamily="34" charset="0"/>
              <a:cs typeface="Arial" panose="020B0604020202020204" pitchFamily="34" charset="0"/>
            </a:endParaRPr>
          </a:p>
          <a:p>
            <a:pPr marL="0" indent="0">
              <a:buNone/>
            </a:pPr>
            <a:r>
              <a:rPr lang="en-US" altLang="en-US" sz="2000" dirty="0">
                <a:solidFill>
                  <a:srgbClr val="002060"/>
                </a:solidFill>
                <a:latin typeface="Arial" panose="020B0604020202020204" pitchFamily="34" charset="0"/>
                <a:cs typeface="Arial" panose="020B0604020202020204" pitchFamily="34" charset="0"/>
              </a:rPr>
              <a:t>To provide public input, please visit the Commission's website at: </a:t>
            </a:r>
            <a:r>
              <a:rPr lang="en-US" altLang="en-US" sz="2000" u="sng" dirty="0">
                <a:solidFill>
                  <a:srgbClr val="002060"/>
                </a:solidFill>
                <a:latin typeface="Arial" panose="020B0604020202020204" pitchFamily="34" charset="0"/>
                <a:cs typeface="Arial" panose="020B0604020202020204" pitchFamily="34" charset="0"/>
              </a:rPr>
              <a:t>WeDrawTheLinesCA.org</a:t>
            </a:r>
            <a:r>
              <a:rPr lang="en-US" altLang="en-US" sz="2000" dirty="0">
                <a:solidFill>
                  <a:srgbClr val="002060"/>
                </a:solidFill>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BEA0812B-F470-40CD-996A-3717303A97F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25</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1026" name="Picture 2" descr="See the source image">
            <a:extLst>
              <a:ext uri="{FF2B5EF4-FFF2-40B4-BE49-F238E27FC236}">
                <a16:creationId xmlns:a16="http://schemas.microsoft.com/office/drawing/2014/main" id="{B6F680BB-606A-4DF2-899B-5B85EBD5AA5D}"/>
              </a:ext>
            </a:extLst>
          </p:cNvPr>
          <p:cNvPicPr>
            <a:picLocks noChangeAspect="1" noChangeArrowheads="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32057" y="4670367"/>
            <a:ext cx="6822440" cy="2231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04655A1B-92D4-834B-98E7-FD671F38605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a:extLst>
              <a:ext uri="{FF2B5EF4-FFF2-40B4-BE49-F238E27FC236}">
                <a16:creationId xmlns:a16="http://schemas.microsoft.com/office/drawing/2014/main" id="{AF2BB23C-5CB3-1C44-85AD-F7C3CB7660AA}"/>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3515410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7908FBF1-D2AD-4FCB-A79C-419E446FF6FD}"/>
              </a:ext>
            </a:extLst>
          </p:cNvPr>
          <p:cNvSpPr>
            <a:spLocks noGrp="1" noChangeArrowheads="1"/>
          </p:cNvSpPr>
          <p:nvPr>
            <p:ph type="title"/>
          </p:nvPr>
        </p:nvSpPr>
        <p:spPr/>
        <p:txBody>
          <a:bodyPr/>
          <a:lstStyle/>
          <a:p>
            <a:pPr eaLnBrk="1" hangingPunct="1"/>
            <a:r>
              <a:rPr lang="en-US" altLang="en-US" dirty="0">
                <a:solidFill>
                  <a:srgbClr val="002060"/>
                </a:solidFill>
                <a:latin typeface="Arial Black" panose="020B0A04020102020204" pitchFamily="34" charset="0"/>
                <a:cs typeface="Arial" panose="020B0604020202020204" pitchFamily="34" charset="0"/>
              </a:rPr>
              <a:t>Contact Us</a:t>
            </a:r>
            <a:endParaRPr lang="en-US" altLang="en-US" dirty="0">
              <a:solidFill>
                <a:srgbClr val="002060"/>
              </a:solidFill>
              <a:latin typeface="Arial" panose="020B0604020202020204" pitchFamily="34" charset="0"/>
              <a:cs typeface="Arial" panose="020B0604020202020204" pitchFamily="34" charset="0"/>
            </a:endParaRPr>
          </a:p>
        </p:txBody>
      </p:sp>
      <p:sp>
        <p:nvSpPr>
          <p:cNvPr id="16387" name="Content Placeholder 1">
            <a:extLst>
              <a:ext uri="{FF2B5EF4-FFF2-40B4-BE49-F238E27FC236}">
                <a16:creationId xmlns:a16="http://schemas.microsoft.com/office/drawing/2014/main" id="{E95CBDC4-9932-4697-8CFE-C24DF9322B9C}"/>
              </a:ext>
            </a:extLst>
          </p:cNvPr>
          <p:cNvSpPr>
            <a:spLocks noGrp="1" noChangeArrowheads="1"/>
          </p:cNvSpPr>
          <p:nvPr>
            <p:ph idx="1"/>
          </p:nvPr>
        </p:nvSpPr>
        <p:spPr>
          <a:xfrm>
            <a:off x="1464746" y="1621483"/>
            <a:ext cx="9049585" cy="4398962"/>
          </a:xfrm>
          <a:prstGeom prst="rect">
            <a:avLst/>
          </a:prstGeom>
        </p:spPr>
        <p:txBody>
          <a:bodyPr>
            <a:noAutofit/>
          </a:bodyPr>
          <a:lstStyle/>
          <a:p>
            <a:pPr marL="0" indent="0">
              <a:buNone/>
              <a:defRPr/>
            </a:pPr>
            <a:r>
              <a:rPr lang="en-US" altLang="en-US" sz="2000" dirty="0">
                <a:solidFill>
                  <a:schemeClr val="tx1"/>
                </a:solidFill>
                <a:latin typeface="Arial" panose="020B0604020202020204" pitchFamily="34" charset="0"/>
                <a:cs typeface="Arial" panose="020B0604020202020204" pitchFamily="34" charset="0"/>
              </a:rPr>
              <a:t>To request an informational session, please contact the Commission.</a:t>
            </a:r>
          </a:p>
          <a:p>
            <a:pPr marL="0" indent="0" eaLnBrk="1" hangingPunct="1">
              <a:buNone/>
              <a:defRPr/>
            </a:pPr>
            <a:endParaRPr lang="en-US" altLang="en-US" sz="1000" dirty="0">
              <a:solidFill>
                <a:schemeClr val="tx1"/>
              </a:solidFill>
              <a:latin typeface="Arial" panose="020B0604020202020204" pitchFamily="34" charset="0"/>
              <a:cs typeface="Arial" panose="020B0604020202020204" pitchFamily="34" charset="0"/>
            </a:endParaRPr>
          </a:p>
          <a:p>
            <a:pPr marL="0" indent="0" algn="ctr">
              <a:buNone/>
              <a:defRPr/>
            </a:pPr>
            <a:r>
              <a:rPr lang="en-US" altLang="en-US" sz="2000" b="1" dirty="0">
                <a:solidFill>
                  <a:schemeClr val="tx1"/>
                </a:solidFill>
                <a:latin typeface="Arial" panose="020B0604020202020204" pitchFamily="34" charset="0"/>
                <a:cs typeface="Arial" panose="020B0604020202020204" pitchFamily="34" charset="0"/>
              </a:rPr>
              <a:t>California Citizens Redistricting Commission</a:t>
            </a:r>
            <a:br>
              <a:rPr lang="en-US" altLang="en-US" sz="2000" b="1" dirty="0">
                <a:solidFill>
                  <a:schemeClr val="tx1"/>
                </a:solidFill>
                <a:latin typeface="Arial" panose="020B0604020202020204" pitchFamily="34" charset="0"/>
                <a:cs typeface="Arial" panose="020B0604020202020204" pitchFamily="34" charset="0"/>
              </a:rPr>
            </a:br>
            <a:r>
              <a:rPr lang="en-US" altLang="en-US" sz="2000" b="1" dirty="0">
                <a:solidFill>
                  <a:schemeClr val="tx1"/>
                </a:solidFill>
                <a:latin typeface="Arial" panose="020B0604020202020204" pitchFamily="34" charset="0"/>
                <a:cs typeface="Arial" panose="020B0604020202020204" pitchFamily="34" charset="0"/>
              </a:rPr>
              <a:t>721 Capitol Mall, Suite 260</a:t>
            </a:r>
            <a:br>
              <a:rPr lang="en-US" altLang="en-US" sz="2000" b="1" dirty="0">
                <a:solidFill>
                  <a:schemeClr val="tx1"/>
                </a:solidFill>
                <a:latin typeface="Arial" panose="020B0604020202020204" pitchFamily="34" charset="0"/>
                <a:cs typeface="Arial" panose="020B0604020202020204" pitchFamily="34" charset="0"/>
              </a:rPr>
            </a:br>
            <a:r>
              <a:rPr lang="en-US" altLang="en-US" sz="2000" b="1" dirty="0">
                <a:solidFill>
                  <a:schemeClr val="tx1"/>
                </a:solidFill>
                <a:latin typeface="Arial" panose="020B0604020202020204" pitchFamily="34" charset="0"/>
                <a:cs typeface="Arial" panose="020B0604020202020204" pitchFamily="34" charset="0"/>
              </a:rPr>
              <a:t>Sacramento, CA 95814</a:t>
            </a:r>
            <a:br>
              <a:rPr lang="en-US" altLang="en-US" sz="2000" b="1" dirty="0">
                <a:solidFill>
                  <a:schemeClr val="tx1"/>
                </a:solidFill>
                <a:latin typeface="Arial" panose="020B0604020202020204" pitchFamily="34" charset="0"/>
                <a:cs typeface="Arial" panose="020B0604020202020204" pitchFamily="34" charset="0"/>
              </a:rPr>
            </a:br>
            <a:r>
              <a:rPr lang="en-US" altLang="en-US" sz="2000" b="1" dirty="0">
                <a:solidFill>
                  <a:schemeClr val="tx1"/>
                </a:solidFill>
                <a:latin typeface="Arial" panose="020B0604020202020204" pitchFamily="34" charset="0"/>
                <a:cs typeface="Arial" panose="020B0604020202020204" pitchFamily="34" charset="0"/>
              </a:rPr>
              <a:t>(916) 323-0323</a:t>
            </a:r>
          </a:p>
          <a:p>
            <a:pPr marL="0" indent="0" algn="ctr">
              <a:buNone/>
              <a:defRPr/>
            </a:pP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a:solidFill>
                  <a:schemeClr val="tx1"/>
                </a:solidFill>
                <a:latin typeface="Arial" panose="020B0604020202020204" pitchFamily="34" charset="0"/>
                <a:cs typeface="Arial" panose="020B0604020202020204" pitchFamily="34" charset="0"/>
                <a:hlinkClick r:id="rId2"/>
              </a:rPr>
              <a:t>Marcy.Kaplan@crc.ca.gov</a:t>
            </a:r>
            <a:r>
              <a:rPr lang="en-US" altLang="en-US" sz="2000" b="1" dirty="0">
                <a:solidFill>
                  <a:schemeClr val="tx1"/>
                </a:solidFill>
                <a:latin typeface="Arial" panose="020B0604020202020204" pitchFamily="34" charset="0"/>
                <a:cs typeface="Arial" panose="020B0604020202020204" pitchFamily="34" charset="0"/>
              </a:rPr>
              <a:t> </a:t>
            </a:r>
          </a:p>
          <a:p>
            <a:pPr marL="0" indent="0" algn="ctr">
              <a:buNone/>
              <a:defRPr/>
            </a:pPr>
            <a:endParaRPr lang="en-US" altLang="en-US" sz="1000" b="1" dirty="0">
              <a:solidFill>
                <a:srgbClr val="002060"/>
              </a:solidFill>
              <a:latin typeface="Arial" panose="020B0604020202020204" pitchFamily="34" charset="0"/>
              <a:cs typeface="Arial" panose="020B0604020202020204" pitchFamily="34" charset="0"/>
            </a:endParaRPr>
          </a:p>
          <a:p>
            <a:pPr marL="0" indent="0" algn="ctr">
              <a:buNone/>
              <a:defRPr/>
            </a:pPr>
            <a:r>
              <a:rPr lang="en-US" altLang="en-US" sz="2000" dirty="0">
                <a:solidFill>
                  <a:schemeClr val="tx1"/>
                </a:solidFill>
                <a:latin typeface="Arial" panose="020B0604020202020204" pitchFamily="34" charset="0"/>
                <a:cs typeface="Arial" panose="020B0604020202020204" pitchFamily="34" charset="0"/>
              </a:rPr>
              <a:t>For more information about the Commission, please visit: </a:t>
            </a:r>
            <a:r>
              <a:rPr lang="en-US" altLang="en-US" sz="2000" b="1" dirty="0">
                <a:solidFill>
                  <a:schemeClr val="tx1"/>
                </a:solidFill>
                <a:latin typeface="Arial" panose="020B0604020202020204" pitchFamily="34" charset="0"/>
                <a:cs typeface="Arial" panose="020B0604020202020204" pitchFamily="34" charset="0"/>
              </a:rPr>
              <a:t>WeDrawTheLinesCA.org   </a:t>
            </a:r>
            <a:br>
              <a:rPr lang="en-US" altLang="en-US" sz="2000" b="1" dirty="0">
                <a:solidFill>
                  <a:schemeClr val="tx1"/>
                </a:solidFill>
                <a:latin typeface="Arial" panose="020B0604020202020204" pitchFamily="34" charset="0"/>
                <a:cs typeface="Arial" panose="020B0604020202020204" pitchFamily="34" charset="0"/>
              </a:rPr>
            </a:br>
            <a:endParaRPr lang="en-US" altLang="en-US" sz="2000" b="1" dirty="0">
              <a:solidFill>
                <a:schemeClr val="tx1"/>
              </a:solidFill>
              <a:latin typeface="Arial" panose="020B0604020202020204" pitchFamily="34" charset="0"/>
              <a:cs typeface="Arial" panose="020B0604020202020204" pitchFamily="34" charset="0"/>
            </a:endParaRPr>
          </a:p>
          <a:p>
            <a:pPr marL="0" indent="0" algn="ctr">
              <a:buNone/>
              <a:defRPr/>
            </a:pPr>
            <a:endParaRPr lang="en-US" altLang="en-US" sz="2000" b="1" dirty="0">
              <a:solidFill>
                <a:srgbClr val="002060"/>
              </a:solidFill>
              <a:latin typeface="Arial" panose="020B0604020202020204" pitchFamily="34" charset="0"/>
              <a:cs typeface="Arial" panose="020B0604020202020204" pitchFamily="34" charset="0"/>
            </a:endParaRPr>
          </a:p>
          <a:p>
            <a:pPr marL="0" indent="0" algn="ctr">
              <a:buNone/>
              <a:defRPr/>
            </a:pPr>
            <a:endParaRPr lang="en-US" altLang="en-US" sz="1400" b="1" dirty="0">
              <a:solidFill>
                <a:srgbClr val="002060"/>
              </a:solidFill>
              <a:latin typeface="Arial" panose="020B0604020202020204" pitchFamily="34" charset="0"/>
              <a:cs typeface="Arial" panose="020B0604020202020204" pitchFamily="34" charset="0"/>
            </a:endParaRPr>
          </a:p>
          <a:p>
            <a:pPr marL="0" indent="0" algn="ctr">
              <a:buNone/>
              <a:defRPr/>
            </a:pPr>
            <a:r>
              <a:rPr lang="en-US" altLang="en-US" sz="1400" dirty="0">
                <a:solidFill>
                  <a:schemeClr val="tx1"/>
                </a:solidFill>
                <a:latin typeface="Arial" panose="020B0604020202020204" pitchFamily="34" charset="0"/>
                <a:cs typeface="Arial" panose="020B0604020202020204" pitchFamily="34" charset="0"/>
              </a:rPr>
              <a:t>Social Media Handles: @</a:t>
            </a:r>
            <a:r>
              <a:rPr lang="en-US" altLang="en-US" sz="1400" dirty="0" err="1">
                <a:solidFill>
                  <a:schemeClr val="tx1"/>
                </a:solidFill>
                <a:latin typeface="Arial" panose="020B0604020202020204" pitchFamily="34" charset="0"/>
                <a:cs typeface="Arial" panose="020B0604020202020204" pitchFamily="34" charset="0"/>
              </a:rPr>
              <a:t>WeDrawTheLinesCA</a:t>
            </a:r>
            <a:endParaRPr lang="en-US" altLang="en-US" sz="1400" dirty="0">
              <a:solidFill>
                <a:schemeClr val="tx1"/>
              </a:solidFill>
              <a:latin typeface="Arial" panose="020B0604020202020204" pitchFamily="34" charset="0"/>
              <a:cs typeface="Arial" panose="020B0604020202020204" pitchFamily="34" charset="0"/>
            </a:endParaRPr>
          </a:p>
          <a:p>
            <a:pPr marL="0" indent="0" algn="ctr">
              <a:buNone/>
              <a:defRPr/>
            </a:pPr>
            <a:endParaRPr lang="en-US" altLang="en-US" sz="2000" b="1" dirty="0">
              <a:solidFill>
                <a:srgbClr val="00206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30FD71B-9DF3-4DE6-9A3C-E710506F32FD}"/>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26</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FB476EBB-0C8A-4FC9-9B8B-118DEE7CA8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39640" y="5257800"/>
            <a:ext cx="2677160" cy="9053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F5FE87C-B97C-4C86-B79C-BDBEA8EB488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89680" y="5257800"/>
            <a:ext cx="863600" cy="9214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19AD7D-3E59-4F7B-A17C-DC3D4D39D69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5320" y="5299507"/>
            <a:ext cx="865080" cy="860667"/>
          </a:xfrm>
          <a:prstGeom prst="rect">
            <a:avLst/>
          </a:prstGeom>
        </p:spPr>
      </p:pic>
      <p:pic>
        <p:nvPicPr>
          <p:cNvPr id="11" name="Picture 1">
            <a:extLst>
              <a:ext uri="{FF2B5EF4-FFF2-40B4-BE49-F238E27FC236}">
                <a16:creationId xmlns:a16="http://schemas.microsoft.com/office/drawing/2014/main" id="{58D64A95-298A-7944-9B80-528A60E5D573}"/>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a:extLst>
              <a:ext uri="{FF2B5EF4-FFF2-40B4-BE49-F238E27FC236}">
                <a16:creationId xmlns:a16="http://schemas.microsoft.com/office/drawing/2014/main" id="{6887662B-9812-1E4C-B452-12958DA5FF83}"/>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24</a:t>
            </a:r>
          </a:p>
        </p:txBody>
      </p:sp>
    </p:spTree>
    <p:extLst>
      <p:ext uri="{BB962C8B-B14F-4D97-AF65-F5344CB8AC3E}">
        <p14:creationId xmlns:p14="http://schemas.microsoft.com/office/powerpoint/2010/main" val="330434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pPr>
            <a:endParaRPr lang="en-US" altLang="en-US" sz="4080">
              <a:solidFill>
                <a:srgbClr val="FFFFFF"/>
              </a:solidFill>
              <a:latin typeface="Calibri" panose="020F0502020204030204" pitchFamily="34" charset="0"/>
            </a:endParaRPr>
          </a:p>
        </p:txBody>
      </p:sp>
      <p:sp>
        <p:nvSpPr>
          <p:cNvPr id="8" name="TextBox 7"/>
          <p:cNvSpPr txBox="1"/>
          <p:nvPr/>
        </p:nvSpPr>
        <p:spPr>
          <a:xfrm>
            <a:off x="1904184" y="6111207"/>
            <a:ext cx="11566058" cy="1208664"/>
          </a:xfrm>
          <a:prstGeom prst="rect">
            <a:avLst/>
          </a:prstGeom>
          <a:noFill/>
        </p:spPr>
        <p:txBody>
          <a:bodyPr wrap="square" rtlCol="0">
            <a:spAutoFit/>
          </a:bodyPr>
          <a:lstStyle/>
          <a:p>
            <a:pPr lvl="0" algn="r" eaLnBrk="0" fontAlgn="base" hangingPunct="0">
              <a:spcBef>
                <a:spcPct val="0"/>
              </a:spcBef>
              <a:spcAft>
                <a:spcPct val="0"/>
              </a:spcAft>
            </a:pPr>
            <a:endParaRPr lang="en-US" altLang="en-US" sz="3627">
              <a:solidFill>
                <a:srgbClr val="FFFFFF"/>
              </a:solidFill>
              <a:latin typeface="Calibri" panose="020F0502020204030204" pitchFamily="34" charset="0"/>
            </a:endParaRPr>
          </a:p>
          <a:p>
            <a:pPr lvl="0" algn="r" eaLnBrk="0" fontAlgn="base" hangingPunct="0">
              <a:spcBef>
                <a:spcPct val="0"/>
              </a:spcBef>
              <a:spcAft>
                <a:spcPct val="0"/>
              </a:spcAft>
            </a:pPr>
            <a:r>
              <a:rPr lang="en-US" altLang="en-US" sz="3627">
                <a:solidFill>
                  <a:srgbClr val="FFFFFF"/>
                </a:solidFill>
                <a:latin typeface="Calibri" panose="020F0502020204030204" pitchFamily="34" charset="0"/>
              </a:rPr>
              <a:t>Kathay Feng – kfeng@commoncause.org</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0418" y="-26220"/>
            <a:ext cx="3177860" cy="1119202"/>
          </a:xfrm>
          <a:prstGeom prst="rect">
            <a:avLst/>
          </a:prstGeom>
        </p:spPr>
      </p:pic>
      <p:pic>
        <p:nvPicPr>
          <p:cNvPr id="9" name="Picture 8">
            <a:extLst>
              <a:ext uri="{FF2B5EF4-FFF2-40B4-BE49-F238E27FC236}">
                <a16:creationId xmlns:a16="http://schemas.microsoft.com/office/drawing/2014/main" id="{0D616531-9224-4F0C-825F-3AD0AB616E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730"/>
          <a:stretch/>
        </p:blipFill>
        <p:spPr>
          <a:xfrm>
            <a:off x="-1344415" y="0"/>
            <a:ext cx="15162016" cy="7772400"/>
          </a:xfrm>
          <a:prstGeom prst="rect">
            <a:avLst/>
          </a:prstGeom>
        </p:spPr>
      </p:pic>
      <p:sp>
        <p:nvSpPr>
          <p:cNvPr id="10" name="Rectangle 9">
            <a:extLst>
              <a:ext uri="{FF2B5EF4-FFF2-40B4-BE49-F238E27FC236}">
                <a16:creationId xmlns:a16="http://schemas.microsoft.com/office/drawing/2014/main" id="{C27D3C8F-E8DB-48B4-BDE9-0D521EA1E6CC}"/>
              </a:ext>
            </a:extLst>
          </p:cNvPr>
          <p:cNvSpPr/>
          <p:nvPr/>
        </p:nvSpPr>
        <p:spPr>
          <a:xfrm>
            <a:off x="-1" y="4247854"/>
            <a:ext cx="13817600" cy="2846013"/>
          </a:xfrm>
          <a:prstGeom prst="rect">
            <a:avLst/>
          </a:prstGeom>
          <a:solidFill>
            <a:srgbClr val="E0E0E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13" name="Picture 12">
            <a:extLst>
              <a:ext uri="{FF2B5EF4-FFF2-40B4-BE49-F238E27FC236}">
                <a16:creationId xmlns:a16="http://schemas.microsoft.com/office/drawing/2014/main" id="{313CABFA-F518-455C-B24F-490AF8308D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4271" y="6059085"/>
            <a:ext cx="3509055" cy="900272"/>
          </a:xfrm>
          <a:prstGeom prst="rect">
            <a:avLst/>
          </a:prstGeom>
        </p:spPr>
      </p:pic>
      <p:sp>
        <p:nvSpPr>
          <p:cNvPr id="14" name="Text Box 6">
            <a:extLst>
              <a:ext uri="{FF2B5EF4-FFF2-40B4-BE49-F238E27FC236}">
                <a16:creationId xmlns:a16="http://schemas.microsoft.com/office/drawing/2014/main" id="{02DC4ED2-0A5D-1240-9E13-8C266FF4D980}"/>
              </a:ext>
            </a:extLst>
          </p:cNvPr>
          <p:cNvSpPr txBox="1">
            <a:spLocks noChangeArrowheads="1"/>
          </p:cNvSpPr>
          <p:nvPr/>
        </p:nvSpPr>
        <p:spPr bwMode="auto">
          <a:xfrm>
            <a:off x="1092923" y="4359819"/>
            <a:ext cx="11948893" cy="163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32" tIns="51816" rIns="103632" bIns="51816"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987" b="1" dirty="0">
                <a:solidFill>
                  <a:srgbClr val="2A588F"/>
                </a:solidFill>
                <a:latin typeface="Halyard Display SemiBold" pitchFamily="2" charset="77"/>
                <a:ea typeface="Halyard Display" pitchFamily="50" charset="0"/>
                <a:cs typeface="Arial"/>
              </a:rPr>
              <a:t>Redistricting 2021:</a:t>
            </a:r>
            <a:br>
              <a:rPr lang="en-US" altLang="en-US" sz="4987" b="1" dirty="0">
                <a:solidFill>
                  <a:srgbClr val="2A588F"/>
                </a:solidFill>
                <a:latin typeface="Halyard Display SemiBold" pitchFamily="2" charset="77"/>
                <a:ea typeface="Halyard Display" pitchFamily="50" charset="0"/>
                <a:cs typeface="Arial"/>
              </a:rPr>
            </a:br>
            <a:r>
              <a:rPr lang="en-US" altLang="en-US" sz="4987" b="1" dirty="0">
                <a:solidFill>
                  <a:srgbClr val="2A588F"/>
                </a:solidFill>
                <a:latin typeface="Halyard Display SemiBold" pitchFamily="2" charset="77"/>
                <a:ea typeface="Halyard Display" pitchFamily="50" charset="0"/>
                <a:cs typeface="Arial"/>
              </a:rPr>
              <a:t>Opportunities at the Local Level</a:t>
            </a:r>
          </a:p>
        </p:txBody>
      </p:sp>
    </p:spTree>
    <p:extLst>
      <p:ext uri="{BB962C8B-B14F-4D97-AF65-F5344CB8AC3E}">
        <p14:creationId xmlns:p14="http://schemas.microsoft.com/office/powerpoint/2010/main" val="2031830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14366" y="3450184"/>
            <a:ext cx="12017053" cy="859787"/>
          </a:xfrm>
          <a:prstGeom prst="rect">
            <a:avLst/>
          </a:prstGeom>
          <a:noFill/>
        </p:spPr>
        <p:txBody>
          <a:bodyPr wrap="square" rtlCol="0">
            <a:spAutoFit/>
          </a:bodyPr>
          <a:lstStyle/>
          <a:p>
            <a:pPr algn="ctr"/>
            <a:r>
              <a:rPr lang="en-US" sz="4987" dirty="0">
                <a:solidFill>
                  <a:prstClr val="white"/>
                </a:solidFill>
                <a:latin typeface="Halyard Display"/>
              </a:rPr>
              <a:t>Why Does Local Redistricting Matter?</a:t>
            </a:r>
          </a:p>
        </p:txBody>
      </p:sp>
    </p:spTree>
    <p:extLst>
      <p:ext uri="{BB962C8B-B14F-4D97-AF65-F5344CB8AC3E}">
        <p14:creationId xmlns:p14="http://schemas.microsoft.com/office/powerpoint/2010/main" val="94774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A48498-010A-41C1-8605-1CCF30453B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16"/>
          <a:stretch/>
        </p:blipFill>
        <p:spPr>
          <a:xfrm>
            <a:off x="-32384" y="-26220"/>
            <a:ext cx="3995855" cy="7798621"/>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pPr>
            <a:endParaRPr lang="en-US" altLang="en-US" sz="4080">
              <a:solidFill>
                <a:srgbClr val="FFFFFF"/>
              </a:solidFill>
              <a:latin typeface="Calibri" panose="020F050202020403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80418" y="-26220"/>
            <a:ext cx="3177860" cy="1119202"/>
          </a:xfrm>
          <a:prstGeom prst="rect">
            <a:avLst/>
          </a:prstGeom>
        </p:spPr>
      </p:pic>
      <p:sp>
        <p:nvSpPr>
          <p:cNvPr id="4" name="TextBox 3"/>
          <p:cNvSpPr txBox="1"/>
          <p:nvPr/>
        </p:nvSpPr>
        <p:spPr>
          <a:xfrm>
            <a:off x="4809270" y="1464502"/>
            <a:ext cx="7297678" cy="929485"/>
          </a:xfrm>
          <a:prstGeom prst="rect">
            <a:avLst/>
          </a:prstGeom>
          <a:noFill/>
        </p:spPr>
        <p:txBody>
          <a:bodyPr wrap="square" rtlCol="0">
            <a:spAutoFit/>
          </a:bodyPr>
          <a:lstStyle/>
          <a:p>
            <a:r>
              <a:rPr lang="en-US" sz="2720" dirty="0">
                <a:latin typeface="Halyard Display"/>
              </a:rPr>
              <a:t>After thousands of hours worked and millions of dollars spent on Census 2020…</a:t>
            </a:r>
          </a:p>
        </p:txBody>
      </p:sp>
      <p:sp>
        <p:nvSpPr>
          <p:cNvPr id="10" name="TextBox 9"/>
          <p:cNvSpPr txBox="1"/>
          <p:nvPr/>
        </p:nvSpPr>
        <p:spPr>
          <a:xfrm>
            <a:off x="4226384" y="4781716"/>
            <a:ext cx="9015140" cy="1417952"/>
          </a:xfrm>
          <a:prstGeom prst="rect">
            <a:avLst/>
          </a:prstGeom>
          <a:noFill/>
        </p:spPr>
        <p:txBody>
          <a:bodyPr wrap="square" rtlCol="0">
            <a:spAutoFit/>
          </a:bodyPr>
          <a:lstStyle/>
          <a:p>
            <a:pPr algn="r"/>
            <a:r>
              <a:rPr lang="en-US" sz="4307" dirty="0">
                <a:latin typeface="Halyard Display"/>
              </a:rPr>
              <a:t>…redistricting is where </a:t>
            </a:r>
            <a:br>
              <a:rPr lang="en-US" sz="4307" dirty="0">
                <a:latin typeface="Halyard Display"/>
              </a:rPr>
            </a:br>
            <a:r>
              <a:rPr lang="en-US" sz="4307" dirty="0">
                <a:latin typeface="Halyard Display"/>
              </a:rPr>
              <a:t>Census 2020 meets power-building.</a:t>
            </a:r>
          </a:p>
        </p:txBody>
      </p:sp>
    </p:spTree>
    <p:extLst>
      <p:ext uri="{BB962C8B-B14F-4D97-AF65-F5344CB8AC3E}">
        <p14:creationId xmlns:p14="http://schemas.microsoft.com/office/powerpoint/2010/main" val="7654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0CD67521-D26C-4B23-B266-07CF58760FFD}"/>
              </a:ext>
            </a:extLst>
          </p:cNvPr>
          <p:cNvSpPr txBox="1">
            <a:spLocks/>
          </p:cNvSpPr>
          <p:nvPr/>
        </p:nvSpPr>
        <p:spPr bwMode="auto">
          <a:xfrm>
            <a:off x="1170957" y="5778289"/>
            <a:ext cx="11082361" cy="62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SzPct val="100000"/>
              <a:buFont typeface="Symbol" panose="05050102010706020507" pitchFamily="18" charset="2"/>
              <a:buNone/>
            </a:pPr>
            <a:r>
              <a:rPr lang="en-US" altLang="en-US" sz="2267" b="1" dirty="0">
                <a:solidFill>
                  <a:schemeClr val="tx1"/>
                </a:solidFill>
                <a:latin typeface="Arial" panose="020B0604020202020204" pitchFamily="34" charset="0"/>
              </a:rPr>
              <a:t>WeDrawTheLinesCA.org</a:t>
            </a:r>
          </a:p>
        </p:txBody>
      </p:sp>
      <p:sp>
        <p:nvSpPr>
          <p:cNvPr id="7171" name="Subtitle 2">
            <a:extLst>
              <a:ext uri="{FF2B5EF4-FFF2-40B4-BE49-F238E27FC236}">
                <a16:creationId xmlns:a16="http://schemas.microsoft.com/office/drawing/2014/main" id="{02313C8E-E412-4B05-B72F-B1745371CF2F}"/>
              </a:ext>
            </a:extLst>
          </p:cNvPr>
          <p:cNvSpPr txBox="1">
            <a:spLocks/>
          </p:cNvSpPr>
          <p:nvPr/>
        </p:nvSpPr>
        <p:spPr bwMode="auto">
          <a:xfrm>
            <a:off x="1170957" y="5014479"/>
            <a:ext cx="11082361" cy="97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SzPct val="100000"/>
              <a:buFont typeface="Symbol" panose="05050102010706020507" pitchFamily="18" charset="2"/>
              <a:buNone/>
            </a:pPr>
            <a:r>
              <a:rPr lang="en-US" altLang="en-US" sz="4080" b="1">
                <a:solidFill>
                  <a:srgbClr val="002060"/>
                </a:solidFill>
                <a:latin typeface="Arial" panose="020B0604020202020204" pitchFamily="34" charset="0"/>
              </a:rPr>
              <a:t>California Redistricting Basics</a:t>
            </a:r>
            <a:endParaRPr lang="en-US" altLang="en-US" sz="4080" dirty="0">
              <a:solidFill>
                <a:schemeClr val="tx1"/>
              </a:solidFill>
              <a:latin typeface="Arial" panose="020B0604020202020204" pitchFamily="34" charset="0"/>
            </a:endParaRPr>
          </a:p>
        </p:txBody>
      </p:sp>
      <p:pic>
        <p:nvPicPr>
          <p:cNvPr id="4" name="Picture 3" descr="A collage of people&#10;&#10;Description automatically generated with low confidence">
            <a:extLst>
              <a:ext uri="{FF2B5EF4-FFF2-40B4-BE49-F238E27FC236}">
                <a16:creationId xmlns:a16="http://schemas.microsoft.com/office/drawing/2014/main" id="{7201F557-FBBE-4203-A3E8-EA82983B62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272" y="1185654"/>
            <a:ext cx="10170856" cy="3533510"/>
          </a:xfrm>
          <a:prstGeom prst="rect">
            <a:avLst/>
          </a:prstGeom>
        </p:spPr>
      </p:pic>
      <p:pic>
        <p:nvPicPr>
          <p:cNvPr id="7" name="Picture 1">
            <a:extLst>
              <a:ext uri="{FF2B5EF4-FFF2-40B4-BE49-F238E27FC236}">
                <a16:creationId xmlns:a16="http://schemas.microsoft.com/office/drawing/2014/main" id="{22CE7295-EBB6-4021-9F1E-3227115EFEB2}"/>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
            <a:extLst>
              <a:ext uri="{FF2B5EF4-FFF2-40B4-BE49-F238E27FC236}">
                <a16:creationId xmlns:a16="http://schemas.microsoft.com/office/drawing/2014/main" id="{09C806BC-DA97-3141-9BF6-697F3C6AA098}"/>
              </a:ext>
            </a:extLst>
          </p:cNvPr>
          <p:cNvSpPr>
            <a:spLocks noGrp="1"/>
          </p:cNvSpPr>
          <p:nvPr>
            <p:ph type="sldNum" sz="quarter" idx="12"/>
          </p:nvPr>
        </p:nvSpPr>
        <p:spPr>
          <a:xfrm>
            <a:off x="13025437" y="228600"/>
            <a:ext cx="512763" cy="365125"/>
          </a:xfrm>
        </p:spPr>
        <p:txBody>
          <a:bodyPr/>
          <a:lstStyle/>
          <a:p>
            <a:pPr>
              <a:defRPr/>
            </a:pPr>
            <a:r>
              <a:rPr lang="en-US" altLang="en-US" sz="1600" b="1" dirty="0">
                <a:solidFill>
                  <a:srgbClr val="FFC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724273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defRPr/>
            </a:pPr>
            <a:endParaRPr lang="en-US" altLang="en-US" sz="4080">
              <a:solidFill>
                <a:srgbClr val="FFFFFF"/>
              </a:solidFill>
              <a:latin typeface="Calibri" panose="020F0502020204030204" pitchFamily="34" charset="0"/>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defTabSz="1036290" eaLnBrk="0" fontAlgn="base" hangingPunct="0">
              <a:spcBef>
                <a:spcPct val="0"/>
              </a:spcBef>
              <a:spcAft>
                <a:spcPct val="0"/>
              </a:spcAft>
              <a:defRPr/>
            </a:pPr>
            <a:endParaRPr lang="en-US" altLang="en-US" sz="3627">
              <a:solidFill>
                <a:srgbClr val="FFFFFF"/>
              </a:solidFill>
              <a:latin typeface="Calibri" panose="020F0502020204030204" pitchFamily="34" charset="0"/>
            </a:endParaRPr>
          </a:p>
          <a:p>
            <a:pPr algn="r" defTabSz="1036290" eaLnBrk="0" fontAlgn="base" hangingPunct="0">
              <a:spcBef>
                <a:spcPct val="0"/>
              </a:spcBef>
              <a:spcAft>
                <a:spcPct val="0"/>
              </a:spcAft>
              <a:defRPr/>
            </a:pPr>
            <a:r>
              <a:rPr lang="en-US" altLang="en-US" sz="1587">
                <a:solidFill>
                  <a:srgbClr val="FFFFFF"/>
                </a:solidFill>
                <a:latin typeface="Calibri" panose="020F0502020204030204" pitchFamily="34" charset="0"/>
              </a:rPr>
              <a:t>Kathay Feng – kfeng@commoncause.org</a:t>
            </a:r>
          </a:p>
        </p:txBody>
      </p:sp>
      <p:sp>
        <p:nvSpPr>
          <p:cNvPr id="2" name="TextBox 1"/>
          <p:cNvSpPr txBox="1"/>
          <p:nvPr/>
        </p:nvSpPr>
        <p:spPr>
          <a:xfrm>
            <a:off x="2370504" y="220199"/>
            <a:ext cx="11266613" cy="1499770"/>
          </a:xfrm>
          <a:prstGeom prst="rect">
            <a:avLst/>
          </a:prstGeom>
          <a:noFill/>
        </p:spPr>
        <p:txBody>
          <a:bodyPr wrap="square" lIns="103632" tIns="51816" rIns="103632" bIns="51816" rtlCol="0" anchor="t">
            <a:spAutoFit/>
          </a:bodyPr>
          <a:lstStyle/>
          <a:p>
            <a:pPr algn="r" defTabSz="1036290">
              <a:defRPr/>
            </a:pPr>
            <a:r>
              <a:rPr lang="en-US" sz="4533" b="1" dirty="0">
                <a:solidFill>
                  <a:prstClr val="white"/>
                </a:solidFill>
                <a:latin typeface="Halyard Display" pitchFamily="50" charset="0"/>
                <a:ea typeface="Halyard Display" pitchFamily="50" charset="0"/>
                <a:cs typeface="Arial"/>
              </a:rPr>
              <a:t>Local Redistricting Determines Who Holds Power In Our Communities</a:t>
            </a:r>
            <a:endParaRPr lang="en-US" sz="1587" b="1" dirty="0">
              <a:solidFill>
                <a:prstClr val="white"/>
              </a:solidFill>
              <a:latin typeface="Halyard Display" pitchFamily="50" charset="0"/>
              <a:ea typeface="Halyard Display" pitchFamily="50" charset="0"/>
              <a:cs typeface="Arial"/>
            </a:endParaRPr>
          </a:p>
        </p:txBody>
      </p:sp>
      <p:sp>
        <p:nvSpPr>
          <p:cNvPr id="9" name="Google Shape;220;p31"/>
          <p:cNvSpPr txBox="1"/>
          <p:nvPr/>
        </p:nvSpPr>
        <p:spPr>
          <a:xfrm>
            <a:off x="560748" y="2242778"/>
            <a:ext cx="12316654" cy="4598633"/>
          </a:xfrm>
          <a:prstGeom prst="rect">
            <a:avLst/>
          </a:prstGeom>
          <a:noFill/>
          <a:ln>
            <a:noFill/>
          </a:ln>
        </p:spPr>
        <p:txBody>
          <a:bodyPr spcFirstLastPara="1" wrap="square" lIns="103615" tIns="51793" rIns="103615" bIns="51793" anchor="t" anchorCtr="0">
            <a:noAutofit/>
          </a:bodyPr>
          <a:lstStyle/>
          <a:p>
            <a:pPr marL="518145" indent="-518145">
              <a:spcBef>
                <a:spcPts val="680"/>
              </a:spcBef>
              <a:spcAft>
                <a:spcPts val="1360"/>
              </a:spcAft>
              <a:buFont typeface="Arial" panose="020B0604020202020204" pitchFamily="34" charset="0"/>
              <a:buChar char="•"/>
            </a:pPr>
            <a:r>
              <a:rPr lang="en-US" sz="3173" dirty="0">
                <a:latin typeface="Halyard Display"/>
                <a:ea typeface="Arial"/>
                <a:cs typeface="Arial"/>
                <a:sym typeface="Arial"/>
              </a:rPr>
              <a:t>Local redistricting determines which local communities have voting strength and can elect representation </a:t>
            </a:r>
          </a:p>
          <a:p>
            <a:pPr marL="1036290" lvl="1" indent="-518145">
              <a:spcBef>
                <a:spcPts val="680"/>
              </a:spcBef>
              <a:spcAft>
                <a:spcPts val="1360"/>
              </a:spcAft>
              <a:buFont typeface="Arial" panose="020B0604020202020204" pitchFamily="34" charset="0"/>
              <a:buChar char="•"/>
            </a:pPr>
            <a:r>
              <a:rPr lang="en-US" sz="3173" dirty="0">
                <a:latin typeface="Halyard Display"/>
                <a:ea typeface="Arial"/>
                <a:cs typeface="Arial"/>
                <a:sym typeface="Arial"/>
              </a:rPr>
              <a:t>Health equity, environmental justice, policing and law enforcement, housing – these are issues governed at the city and county level</a:t>
            </a:r>
          </a:p>
          <a:p>
            <a:pPr marL="1036290" lvl="1" indent="-518145">
              <a:spcBef>
                <a:spcPts val="680"/>
              </a:spcBef>
              <a:spcAft>
                <a:spcPts val="1360"/>
              </a:spcAft>
              <a:buFont typeface="Arial" panose="020B0604020202020204" pitchFamily="34" charset="0"/>
              <a:buChar char="•"/>
            </a:pPr>
            <a:r>
              <a:rPr lang="en-US" sz="3173" dirty="0">
                <a:latin typeface="Halyard Display"/>
                <a:ea typeface="Arial"/>
                <a:cs typeface="Arial"/>
                <a:sym typeface="Arial"/>
              </a:rPr>
              <a:t>Census determines whether your jurisdiction and region get their fair share of federal resources, but it is local lawmakers who determine how those federal resources are spent</a:t>
            </a:r>
          </a:p>
        </p:txBody>
      </p:sp>
    </p:spTree>
    <p:extLst>
      <p:ext uri="{BB962C8B-B14F-4D97-AF65-F5344CB8AC3E}">
        <p14:creationId xmlns:p14="http://schemas.microsoft.com/office/powerpoint/2010/main" val="42373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defRPr/>
            </a:pPr>
            <a:endParaRPr lang="en-US" altLang="en-US" sz="4080">
              <a:solidFill>
                <a:srgbClr val="FFFFFF"/>
              </a:solidFill>
              <a:latin typeface="Calibri" panose="020F0502020204030204" pitchFamily="34" charset="0"/>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defTabSz="1036290" eaLnBrk="0" fontAlgn="base" hangingPunct="0">
              <a:spcBef>
                <a:spcPct val="0"/>
              </a:spcBef>
              <a:spcAft>
                <a:spcPct val="0"/>
              </a:spcAft>
              <a:defRPr/>
            </a:pPr>
            <a:endParaRPr lang="en-US" altLang="en-US" sz="3627">
              <a:solidFill>
                <a:srgbClr val="FFFFFF"/>
              </a:solidFill>
              <a:latin typeface="Calibri" panose="020F0502020204030204" pitchFamily="34" charset="0"/>
            </a:endParaRPr>
          </a:p>
          <a:p>
            <a:pPr algn="r" defTabSz="1036290" eaLnBrk="0" fontAlgn="base" hangingPunct="0">
              <a:spcBef>
                <a:spcPct val="0"/>
              </a:spcBef>
              <a:spcAft>
                <a:spcPct val="0"/>
              </a:spcAft>
              <a:defRPr/>
            </a:pPr>
            <a:r>
              <a:rPr lang="en-US" altLang="en-US" sz="1587">
                <a:solidFill>
                  <a:srgbClr val="FFFFFF"/>
                </a:solidFill>
                <a:latin typeface="Calibri" panose="020F0502020204030204" pitchFamily="34" charset="0"/>
              </a:rPr>
              <a:t>Kathay Feng – kfeng@commoncause.org</a:t>
            </a:r>
          </a:p>
        </p:txBody>
      </p:sp>
      <p:sp>
        <p:nvSpPr>
          <p:cNvPr id="2" name="TextBox 1"/>
          <p:cNvSpPr txBox="1"/>
          <p:nvPr/>
        </p:nvSpPr>
        <p:spPr>
          <a:xfrm>
            <a:off x="2370504" y="220199"/>
            <a:ext cx="11266613" cy="1499770"/>
          </a:xfrm>
          <a:prstGeom prst="rect">
            <a:avLst/>
          </a:prstGeom>
          <a:noFill/>
        </p:spPr>
        <p:txBody>
          <a:bodyPr wrap="square" lIns="103632" tIns="51816" rIns="103632" bIns="51816" rtlCol="0" anchor="t">
            <a:spAutoFit/>
          </a:bodyPr>
          <a:lstStyle/>
          <a:p>
            <a:pPr algn="r" defTabSz="1036290">
              <a:defRPr/>
            </a:pPr>
            <a:r>
              <a:rPr lang="en-US" sz="4533" b="1" dirty="0">
                <a:solidFill>
                  <a:prstClr val="white"/>
                </a:solidFill>
                <a:latin typeface="Halyard Display" pitchFamily="50" charset="0"/>
                <a:ea typeface="Halyard Display" pitchFamily="50" charset="0"/>
                <a:cs typeface="Arial"/>
              </a:rPr>
              <a:t>Local Redistricting Determines Who Holds Power In Our Communities</a:t>
            </a:r>
            <a:endParaRPr lang="en-US" sz="1587" b="1" dirty="0">
              <a:solidFill>
                <a:prstClr val="white"/>
              </a:solidFill>
              <a:latin typeface="Halyard Display" pitchFamily="50" charset="0"/>
              <a:ea typeface="Halyard Display" pitchFamily="50" charset="0"/>
              <a:cs typeface="Arial"/>
            </a:endParaRPr>
          </a:p>
        </p:txBody>
      </p:sp>
      <p:sp>
        <p:nvSpPr>
          <p:cNvPr id="9" name="Google Shape;220;p31"/>
          <p:cNvSpPr txBox="1"/>
          <p:nvPr/>
        </p:nvSpPr>
        <p:spPr>
          <a:xfrm>
            <a:off x="560748" y="2242778"/>
            <a:ext cx="12001252" cy="4598633"/>
          </a:xfrm>
          <a:prstGeom prst="rect">
            <a:avLst/>
          </a:prstGeom>
          <a:noFill/>
          <a:ln>
            <a:noFill/>
          </a:ln>
        </p:spPr>
        <p:txBody>
          <a:bodyPr spcFirstLastPara="1" wrap="square" lIns="103615" tIns="51793" rIns="103615" bIns="51793" anchor="t" anchorCtr="0">
            <a:noAutofit/>
          </a:bodyPr>
          <a:lstStyle/>
          <a:p>
            <a:pPr marL="518145" indent="-518145">
              <a:spcBef>
                <a:spcPts val="680"/>
              </a:spcBef>
              <a:spcAft>
                <a:spcPts val="1360"/>
              </a:spcAft>
              <a:buFont typeface="Arial" panose="020B0604020202020204" pitchFamily="34" charset="0"/>
              <a:buChar char="•"/>
            </a:pPr>
            <a:r>
              <a:rPr lang="en-US" sz="3173" dirty="0">
                <a:latin typeface="Halyard Display"/>
                <a:ea typeface="Arial"/>
                <a:cs typeface="Arial"/>
                <a:sym typeface="Arial"/>
              </a:rPr>
              <a:t>Local redistricting controls the entry point into politics and thus determines our future leaders at higher levels</a:t>
            </a:r>
          </a:p>
          <a:p>
            <a:pPr marL="518145" indent="-518145">
              <a:spcBef>
                <a:spcPts val="680"/>
              </a:spcBef>
              <a:spcAft>
                <a:spcPts val="1360"/>
              </a:spcAft>
              <a:buFont typeface="Arial" panose="020B0604020202020204" pitchFamily="34" charset="0"/>
              <a:buChar char="•"/>
            </a:pPr>
            <a:r>
              <a:rPr lang="en-US" sz="3173" dirty="0">
                <a:latin typeface="Halyard Display"/>
                <a:ea typeface="Arial"/>
                <a:cs typeface="Arial"/>
                <a:sym typeface="Arial"/>
              </a:rPr>
              <a:t>Local redistricting determines which communities </a:t>
            </a:r>
            <a:r>
              <a:rPr lang="en-US" sz="3173" dirty="0" err="1">
                <a:latin typeface="Halyard Display"/>
                <a:ea typeface="Arial"/>
                <a:cs typeface="Arial"/>
                <a:sym typeface="Arial"/>
              </a:rPr>
              <a:t>decisionmakers</a:t>
            </a:r>
            <a:r>
              <a:rPr lang="en-US" sz="3173" dirty="0">
                <a:latin typeface="Halyard Display"/>
                <a:ea typeface="Arial"/>
                <a:cs typeface="Arial"/>
                <a:sym typeface="Arial"/>
              </a:rPr>
              <a:t> are responsive to and accountable to</a:t>
            </a:r>
          </a:p>
          <a:p>
            <a:pPr marL="1036290" lvl="1" indent="-518145">
              <a:spcBef>
                <a:spcPts val="680"/>
              </a:spcBef>
              <a:spcAft>
                <a:spcPts val="1360"/>
              </a:spcAft>
              <a:buFont typeface="Arial" panose="020B0604020202020204" pitchFamily="34" charset="0"/>
              <a:buChar char="•"/>
            </a:pPr>
            <a:r>
              <a:rPr lang="en-US" sz="3173" dirty="0">
                <a:latin typeface="Halyard Display"/>
                <a:ea typeface="Arial"/>
                <a:cs typeface="Arial"/>
                <a:sym typeface="Arial"/>
              </a:rPr>
              <a:t>Example: Watts in 2003</a:t>
            </a:r>
          </a:p>
          <a:p>
            <a:pPr marL="1036290" lvl="1" indent="-518145">
              <a:spcAft>
                <a:spcPts val="1360"/>
              </a:spcAft>
              <a:buFont typeface="Arial" panose="020B0604020202020204" pitchFamily="34" charset="0"/>
              <a:buChar char="•"/>
            </a:pPr>
            <a:endParaRPr lang="en-US" sz="2493" dirty="0">
              <a:latin typeface="Halyard Display"/>
              <a:ea typeface="Arial"/>
              <a:cs typeface="Arial"/>
              <a:sym typeface="Arial"/>
            </a:endParaRPr>
          </a:p>
          <a:p>
            <a:pPr marL="1360130" lvl="1" indent="-841985">
              <a:spcAft>
                <a:spcPts val="1360"/>
              </a:spcAft>
              <a:buFont typeface="Arial" panose="020B0604020202020204" pitchFamily="34" charset="0"/>
              <a:buChar char="•"/>
            </a:pPr>
            <a:endParaRPr lang="en-US" sz="2493" dirty="0">
              <a:latin typeface="Halyard Display"/>
            </a:endParaRPr>
          </a:p>
        </p:txBody>
      </p:sp>
    </p:spTree>
    <p:extLst>
      <p:ext uri="{BB962C8B-B14F-4D97-AF65-F5344CB8AC3E}">
        <p14:creationId xmlns:p14="http://schemas.microsoft.com/office/powerpoint/2010/main" val="35129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pPr>
            <a:endParaRPr lang="en-US" altLang="en-US" sz="4080">
              <a:solidFill>
                <a:srgbClr val="FFFFFF"/>
              </a:solidFill>
              <a:latin typeface="Calibri" panose="020F0502020204030204" pitchFamily="34" charset="0"/>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0418" y="-26220"/>
            <a:ext cx="3177860" cy="1119202"/>
          </a:xfrm>
          <a:prstGeom prst="rect">
            <a:avLst/>
          </a:prstGeom>
        </p:spPr>
      </p:pic>
      <p:pic>
        <p:nvPicPr>
          <p:cNvPr id="9" name="Picture 8">
            <a:extLst>
              <a:ext uri="{FF2B5EF4-FFF2-40B4-BE49-F238E27FC236}">
                <a16:creationId xmlns:a16="http://schemas.microsoft.com/office/drawing/2014/main" id="{EC4B947D-AE81-F248-9473-44FADDE5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98" y="0"/>
            <a:ext cx="3775736" cy="7772400"/>
          </a:xfrm>
          <a:prstGeom prst="rect">
            <a:avLst/>
          </a:prstGeom>
        </p:spPr>
      </p:pic>
      <p:sp>
        <p:nvSpPr>
          <p:cNvPr id="10" name="Text Box 6">
            <a:extLst>
              <a:ext uri="{FF2B5EF4-FFF2-40B4-BE49-F238E27FC236}">
                <a16:creationId xmlns:a16="http://schemas.microsoft.com/office/drawing/2014/main" id="{D9556AC1-33AB-A042-8938-49C0761EE838}"/>
              </a:ext>
            </a:extLst>
          </p:cNvPr>
          <p:cNvSpPr txBox="1">
            <a:spLocks noChangeArrowheads="1"/>
          </p:cNvSpPr>
          <p:nvPr/>
        </p:nvSpPr>
        <p:spPr bwMode="auto">
          <a:xfrm>
            <a:off x="261594" y="5205668"/>
            <a:ext cx="3333728" cy="17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32" tIns="51816" rIns="103632" bIns="51816"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3627" b="1" dirty="0">
                <a:solidFill>
                  <a:schemeClr val="bg1"/>
                </a:solidFill>
                <a:latin typeface="Halyard Display SemiBold" pitchFamily="2" charset="77"/>
                <a:ea typeface="Halyard Display" pitchFamily="50" charset="0"/>
                <a:cs typeface="Arial"/>
              </a:rPr>
              <a:t>In a time of need, Watts was ignored.</a:t>
            </a: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10503" y="300446"/>
            <a:ext cx="6908800" cy="7038340"/>
          </a:xfrm>
          <a:prstGeom prst="rect">
            <a:avLst/>
          </a:prstGeom>
        </p:spPr>
      </p:pic>
      <p:sp>
        <p:nvSpPr>
          <p:cNvPr id="4" name="TextBox 3"/>
          <p:cNvSpPr txBox="1"/>
          <p:nvPr/>
        </p:nvSpPr>
        <p:spPr>
          <a:xfrm>
            <a:off x="10473536" y="7353824"/>
            <a:ext cx="3344064" cy="336567"/>
          </a:xfrm>
          <a:prstGeom prst="rect">
            <a:avLst/>
          </a:prstGeom>
          <a:noFill/>
        </p:spPr>
        <p:txBody>
          <a:bodyPr wrap="square" rtlCol="0">
            <a:spAutoFit/>
          </a:bodyPr>
          <a:lstStyle/>
          <a:p>
            <a:r>
              <a:rPr lang="en-US" sz="1587" dirty="0">
                <a:latin typeface="Halyard Display"/>
              </a:rPr>
              <a:t>Photo credit: AP/CBS News</a:t>
            </a:r>
          </a:p>
        </p:txBody>
      </p:sp>
    </p:spTree>
    <p:extLst>
      <p:ext uri="{BB962C8B-B14F-4D97-AF65-F5344CB8AC3E}">
        <p14:creationId xmlns:p14="http://schemas.microsoft.com/office/powerpoint/2010/main" val="4070353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0418" y="-26220"/>
            <a:ext cx="3177860" cy="1119202"/>
          </a:xfrm>
          <a:prstGeom prst="rect">
            <a:avLst/>
          </a:prstGeom>
        </p:spPr>
      </p:pic>
      <p:pic>
        <p:nvPicPr>
          <p:cNvPr id="5" name="Picture 4">
            <a:extLst>
              <a:ext uri="{FF2B5EF4-FFF2-40B4-BE49-F238E27FC236}">
                <a16:creationId xmlns:a16="http://schemas.microsoft.com/office/drawing/2014/main" id="{03DCC423-DDE5-4231-8180-DBA6AC3742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5380" y="2062480"/>
            <a:ext cx="9638849" cy="5498563"/>
          </a:xfrm>
          <a:prstGeom prst="rect">
            <a:avLst/>
          </a:prstGeom>
        </p:spPr>
      </p:pic>
      <p:sp>
        <p:nvSpPr>
          <p:cNvPr id="16" name="Rectangle 3">
            <a:extLst>
              <a:ext uri="{FF2B5EF4-FFF2-40B4-BE49-F238E27FC236}">
                <a16:creationId xmlns:a16="http://schemas.microsoft.com/office/drawing/2014/main" id="{388AC40E-242F-440D-9B80-B79E39DC9B26}"/>
              </a:ext>
            </a:extLst>
          </p:cNvPr>
          <p:cNvSpPr txBox="1">
            <a:spLocks/>
          </p:cNvSpPr>
          <p:nvPr/>
        </p:nvSpPr>
        <p:spPr>
          <a:xfrm>
            <a:off x="8398699" y="414133"/>
            <a:ext cx="5159579" cy="1648347"/>
          </a:xfrm>
          <a:prstGeom prst="rect">
            <a:avLst/>
          </a:prstGeom>
        </p:spPr>
        <p:txBody>
          <a:bodyPr lIns="0" tIns="51816" rIns="20726" bIns="51816" anchor="t">
            <a:normAutofit/>
          </a:bodyPr>
          <a:lstStyle/>
          <a:p>
            <a:pPr eaLnBrk="1" hangingPunct="1">
              <a:spcBef>
                <a:spcPct val="20000"/>
              </a:spcBef>
              <a:buClr>
                <a:srgbClr val="0BD0D9"/>
              </a:buClr>
              <a:buSzPct val="95000"/>
              <a:buFont typeface="Arial" charset="0"/>
              <a:buNone/>
              <a:defRPr/>
            </a:pPr>
            <a:r>
              <a:rPr lang="en-US" sz="2947" b="1" dirty="0">
                <a:solidFill>
                  <a:srgbClr val="00B050"/>
                </a:solidFill>
                <a:latin typeface="Arial"/>
                <a:cs typeface="Arial"/>
              </a:rPr>
              <a:t>In 2001, Watts was split by incumbents into 3 districts at the Congressional level.</a:t>
            </a:r>
          </a:p>
          <a:p>
            <a:pPr eaLnBrk="1" hangingPunct="1">
              <a:spcBef>
                <a:spcPct val="20000"/>
              </a:spcBef>
              <a:buClr>
                <a:srgbClr val="0BD0D9"/>
              </a:buClr>
              <a:buSzPct val="95000"/>
              <a:buFont typeface="Arial" charset="0"/>
              <a:buNone/>
              <a:defRPr/>
            </a:pPr>
            <a:endParaRPr lang="en-US" sz="2947" b="1" dirty="0">
              <a:solidFill>
                <a:srgbClr val="00B050"/>
              </a:solidFill>
              <a:latin typeface="Arial"/>
              <a:cs typeface="Arial"/>
            </a:endParaRPr>
          </a:p>
        </p:txBody>
      </p:sp>
      <p:pic>
        <p:nvPicPr>
          <p:cNvPr id="7" name="Picture 6">
            <a:extLst>
              <a:ext uri="{FF2B5EF4-FFF2-40B4-BE49-F238E27FC236}">
                <a16:creationId xmlns:a16="http://schemas.microsoft.com/office/drawing/2014/main" id="{B389842F-3A44-9D42-AA18-466D1E82B2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798" y="0"/>
            <a:ext cx="3775736" cy="7772400"/>
          </a:xfrm>
          <a:prstGeom prst="rect">
            <a:avLst/>
          </a:prstGeom>
        </p:spPr>
      </p:pic>
      <p:sp>
        <p:nvSpPr>
          <p:cNvPr id="9" name="Text Box 6">
            <a:extLst>
              <a:ext uri="{FF2B5EF4-FFF2-40B4-BE49-F238E27FC236}">
                <a16:creationId xmlns:a16="http://schemas.microsoft.com/office/drawing/2014/main" id="{D4BCB1DB-DBFC-9342-BC80-82F0DA4B82EF}"/>
              </a:ext>
            </a:extLst>
          </p:cNvPr>
          <p:cNvSpPr txBox="1">
            <a:spLocks noChangeArrowheads="1"/>
          </p:cNvSpPr>
          <p:nvPr/>
        </p:nvSpPr>
        <p:spPr bwMode="auto">
          <a:xfrm>
            <a:off x="158206" y="4665892"/>
            <a:ext cx="3333728" cy="289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32" tIns="51816" rIns="103632" bIns="51816"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3627" b="1" dirty="0">
                <a:solidFill>
                  <a:schemeClr val="bg1"/>
                </a:solidFill>
                <a:latin typeface="Halyard Display SemiBold" pitchFamily="2" charset="77"/>
                <a:ea typeface="Halyard Display" pitchFamily="50" charset="0"/>
                <a:cs typeface="Arial"/>
              </a:rPr>
              <a:t>Why? Because the Watts neighborhood was split by district lines.</a:t>
            </a:r>
          </a:p>
        </p:txBody>
      </p:sp>
      <p:sp>
        <p:nvSpPr>
          <p:cNvPr id="2" name="Rectangle 1"/>
          <p:cNvSpPr/>
          <p:nvPr/>
        </p:nvSpPr>
        <p:spPr>
          <a:xfrm>
            <a:off x="3992085" y="2062480"/>
            <a:ext cx="9566192" cy="73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Tree>
    <p:extLst>
      <p:ext uri="{BB962C8B-B14F-4D97-AF65-F5344CB8AC3E}">
        <p14:creationId xmlns:p14="http://schemas.microsoft.com/office/powerpoint/2010/main" val="6042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pPr>
            <a:endParaRPr lang="en-US" altLang="en-US" sz="4080">
              <a:solidFill>
                <a:srgbClr val="FFFFFF"/>
              </a:solidFill>
              <a:latin typeface="Calibri" panose="020F0502020204030204" pitchFamily="34" charset="0"/>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0418" y="-26220"/>
            <a:ext cx="3177860" cy="1119202"/>
          </a:xfrm>
          <a:prstGeom prst="rect">
            <a:avLst/>
          </a:prstGeom>
        </p:spPr>
      </p:pic>
      <p:sp>
        <p:nvSpPr>
          <p:cNvPr id="15" name="Rectangle 3"/>
          <p:cNvSpPr txBox="1">
            <a:spLocks/>
          </p:cNvSpPr>
          <p:nvPr/>
        </p:nvSpPr>
        <p:spPr>
          <a:xfrm>
            <a:off x="7912078" y="533380"/>
            <a:ext cx="5504789" cy="1854663"/>
          </a:xfrm>
          <a:prstGeom prst="rect">
            <a:avLst/>
          </a:prstGeom>
        </p:spPr>
        <p:txBody>
          <a:bodyPr lIns="0" tIns="51816" rIns="20726" bIns="51816" anchor="t">
            <a:normAutofit/>
          </a:bodyPr>
          <a:lstStyle/>
          <a:p>
            <a:pPr eaLnBrk="1" hangingPunct="1">
              <a:spcBef>
                <a:spcPct val="20000"/>
              </a:spcBef>
              <a:buClr>
                <a:srgbClr val="0BD0D9"/>
              </a:buClr>
              <a:buSzPct val="95000"/>
              <a:buFont typeface="Arial" charset="0"/>
              <a:buNone/>
              <a:defRPr/>
            </a:pPr>
            <a:r>
              <a:rPr lang="en-US" sz="2947" b="1" dirty="0">
                <a:solidFill>
                  <a:srgbClr val="00B050"/>
                </a:solidFill>
                <a:latin typeface="Arial"/>
                <a:cs typeface="Arial"/>
              </a:rPr>
              <a:t>In 2001, Watts was also split by incumbents into 3 districts at the State Senate level.</a:t>
            </a:r>
          </a:p>
          <a:p>
            <a:pPr eaLnBrk="1" hangingPunct="1">
              <a:spcBef>
                <a:spcPct val="20000"/>
              </a:spcBef>
              <a:buClr>
                <a:srgbClr val="0BD0D9"/>
              </a:buClr>
              <a:buSzPct val="95000"/>
              <a:buFont typeface="Arial" charset="0"/>
              <a:buNone/>
              <a:defRPr/>
            </a:pPr>
            <a:endParaRPr lang="en-US" sz="2947" b="1" dirty="0">
              <a:solidFill>
                <a:srgbClr val="00B050"/>
              </a:solidFill>
              <a:latin typeface="Arial"/>
              <a:cs typeface="Arial"/>
            </a:endParaRPr>
          </a:p>
        </p:txBody>
      </p:sp>
      <p:pic>
        <p:nvPicPr>
          <p:cNvPr id="3" name="Picture 2">
            <a:extLst>
              <a:ext uri="{FF2B5EF4-FFF2-40B4-BE49-F238E27FC236}">
                <a16:creationId xmlns:a16="http://schemas.microsoft.com/office/drawing/2014/main" id="{A0E1752A-0DBD-4931-8285-F6181B85BC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9306" y="2178483"/>
            <a:ext cx="9486700" cy="5397604"/>
          </a:xfrm>
          <a:prstGeom prst="rect">
            <a:avLst/>
          </a:prstGeom>
        </p:spPr>
      </p:pic>
      <p:pic>
        <p:nvPicPr>
          <p:cNvPr id="9" name="Picture 8">
            <a:extLst>
              <a:ext uri="{FF2B5EF4-FFF2-40B4-BE49-F238E27FC236}">
                <a16:creationId xmlns:a16="http://schemas.microsoft.com/office/drawing/2014/main" id="{4EE80208-39E9-CF41-9E3A-99FC08961D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98" y="0"/>
            <a:ext cx="3775736" cy="7772400"/>
          </a:xfrm>
          <a:prstGeom prst="rect">
            <a:avLst/>
          </a:prstGeom>
        </p:spPr>
      </p:pic>
      <p:sp>
        <p:nvSpPr>
          <p:cNvPr id="10" name="Text Box 6">
            <a:extLst>
              <a:ext uri="{FF2B5EF4-FFF2-40B4-BE49-F238E27FC236}">
                <a16:creationId xmlns:a16="http://schemas.microsoft.com/office/drawing/2014/main" id="{EC25C7EB-C29F-C843-BFA5-E3D8DB00A7DA}"/>
              </a:ext>
            </a:extLst>
          </p:cNvPr>
          <p:cNvSpPr txBox="1">
            <a:spLocks noChangeArrowheads="1"/>
          </p:cNvSpPr>
          <p:nvPr/>
        </p:nvSpPr>
        <p:spPr bwMode="auto">
          <a:xfrm>
            <a:off x="158206" y="4680937"/>
            <a:ext cx="3333728" cy="289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32" tIns="51816" rIns="103632" bIns="51816"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3627" b="1" dirty="0">
                <a:solidFill>
                  <a:schemeClr val="bg1"/>
                </a:solidFill>
                <a:latin typeface="Halyard Display SemiBold" pitchFamily="2" charset="77"/>
                <a:ea typeface="Halyard Display" pitchFamily="50" charset="0"/>
                <a:cs typeface="Arial"/>
              </a:rPr>
              <a:t>Why? Because the Watts neighborhood was split by district lines.</a:t>
            </a:r>
          </a:p>
        </p:txBody>
      </p:sp>
      <p:sp>
        <p:nvSpPr>
          <p:cNvPr id="8" name="Rectangle 7"/>
          <p:cNvSpPr/>
          <p:nvPr/>
        </p:nvSpPr>
        <p:spPr>
          <a:xfrm>
            <a:off x="3992085" y="2080503"/>
            <a:ext cx="9566192" cy="73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Tree>
    <p:extLst>
      <p:ext uri="{BB962C8B-B14F-4D97-AF65-F5344CB8AC3E}">
        <p14:creationId xmlns:p14="http://schemas.microsoft.com/office/powerpoint/2010/main" val="2627332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7865669" y="3254913"/>
            <a:ext cx="5290690" cy="36059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lIns="103632" tIns="51816" rIns="103632" bIns="51816" numCol="1" rtlCol="0" anchor="t" anchorCtr="0" compatLnSpc="1">
            <a:prstTxWarp prst="textNoShape">
              <a:avLst/>
            </a:prstTxWarp>
            <a:normAutofit/>
          </a:bodyPr>
          <a:lstStyle/>
          <a:p>
            <a:pPr indent="-259072" fontAlgn="base">
              <a:lnSpc>
                <a:spcPct val="90000"/>
              </a:lnSpc>
              <a:spcBef>
                <a:spcPct val="0"/>
              </a:spcBef>
              <a:spcAft>
                <a:spcPct val="0"/>
              </a:spcAft>
              <a:buFont typeface="Arial" panose="020B0604020202020204" pitchFamily="34" charset="0"/>
              <a:buChar char="•"/>
            </a:pPr>
            <a:endParaRPr lang="en-US" altLang="en-US" sz="2040">
              <a:solidFill>
                <a:prstClr val="black"/>
              </a:solidFill>
            </a:endParaRPr>
          </a:p>
        </p:txBody>
      </p:sp>
      <p:sp>
        <p:nvSpPr>
          <p:cNvPr id="15" name="Rectangle 3"/>
          <p:cNvSpPr txBox="1">
            <a:spLocks/>
          </p:cNvSpPr>
          <p:nvPr/>
        </p:nvSpPr>
        <p:spPr>
          <a:xfrm>
            <a:off x="6084032" y="1199446"/>
            <a:ext cx="7072328" cy="5451038"/>
          </a:xfrm>
          <a:prstGeom prst="rect">
            <a:avLst/>
          </a:prstGeom>
        </p:spPr>
        <p:txBody>
          <a:bodyPr lIns="0" rIns="20726">
            <a:normAutofit fontScale="92500" lnSpcReduction="10000"/>
          </a:bodyPr>
          <a:lstStyle/>
          <a:p>
            <a:pPr algn="r">
              <a:lnSpc>
                <a:spcPct val="90000"/>
              </a:lnSpc>
            </a:pPr>
            <a:r>
              <a:rPr lang="en-US" sz="2720" i="1" dirty="0">
                <a:solidFill>
                  <a:prstClr val="white"/>
                </a:solidFill>
              </a:rPr>
              <a:t>“At the time of the 2003 flood, I remember our office trying to be very responsive, but there was a lot of </a:t>
            </a:r>
            <a:r>
              <a:rPr lang="en-US" sz="2720" i="1" dirty="0">
                <a:solidFill>
                  <a:prstClr val="white"/>
                </a:solidFill>
                <a:highlight>
                  <a:srgbClr val="FF0000"/>
                </a:highlight>
              </a:rPr>
              <a:t>ping-ponging</a:t>
            </a:r>
            <a:r>
              <a:rPr lang="en-US" sz="2720" i="1" dirty="0">
                <a:solidFill>
                  <a:prstClr val="white"/>
                </a:solidFill>
              </a:rPr>
              <a:t> of constituents between elected representatives.  </a:t>
            </a:r>
          </a:p>
          <a:p>
            <a:pPr algn="r">
              <a:lnSpc>
                <a:spcPct val="90000"/>
              </a:lnSpc>
            </a:pPr>
            <a:endParaRPr lang="en-US" sz="2720" i="1" dirty="0">
              <a:solidFill>
                <a:prstClr val="white"/>
              </a:solidFill>
            </a:endParaRPr>
          </a:p>
          <a:p>
            <a:pPr algn="r">
              <a:lnSpc>
                <a:spcPct val="90000"/>
              </a:lnSpc>
            </a:pPr>
            <a:r>
              <a:rPr lang="en-US" sz="2720" i="1" dirty="0">
                <a:solidFill>
                  <a:prstClr val="white"/>
                </a:solidFill>
              </a:rPr>
              <a:t>Watts is cut into three different Congressional and state Senate districts. Residents who live on the same street may live in different districts. There was a lot of unnecessary </a:t>
            </a:r>
            <a:r>
              <a:rPr lang="en-US" sz="2720" i="1" dirty="0">
                <a:solidFill>
                  <a:prstClr val="white"/>
                </a:solidFill>
                <a:highlight>
                  <a:srgbClr val="FF0000"/>
                </a:highlight>
              </a:rPr>
              <a:t>frustration</a:t>
            </a:r>
            <a:r>
              <a:rPr lang="en-US" sz="2720" i="1" dirty="0">
                <a:solidFill>
                  <a:prstClr val="white"/>
                </a:solidFill>
              </a:rPr>
              <a:t> for constituents during a difficult time.  </a:t>
            </a:r>
          </a:p>
          <a:p>
            <a:pPr algn="r">
              <a:lnSpc>
                <a:spcPct val="90000"/>
              </a:lnSpc>
            </a:pPr>
            <a:endParaRPr lang="en-US" sz="2720" i="1" dirty="0">
              <a:solidFill>
                <a:prstClr val="white"/>
              </a:solidFill>
            </a:endParaRPr>
          </a:p>
          <a:p>
            <a:pPr algn="r">
              <a:lnSpc>
                <a:spcPct val="90000"/>
              </a:lnSpc>
            </a:pPr>
            <a:endParaRPr lang="en-US" sz="2720" i="1" dirty="0">
              <a:solidFill>
                <a:prstClr val="white"/>
              </a:solidFill>
            </a:endParaRPr>
          </a:p>
          <a:p>
            <a:pPr algn="r">
              <a:lnSpc>
                <a:spcPct val="90000"/>
              </a:lnSpc>
            </a:pPr>
            <a:r>
              <a:rPr lang="en-US" sz="3400" b="1" i="1" dirty="0">
                <a:solidFill>
                  <a:prstClr val="white"/>
                </a:solidFill>
                <a:highlight>
                  <a:srgbClr val="FF0000"/>
                </a:highlight>
              </a:rPr>
              <a:t>This would have never happened if all of Watts belonged to one district</a:t>
            </a:r>
            <a:r>
              <a:rPr lang="en-US" sz="2720" i="1" dirty="0">
                <a:solidFill>
                  <a:prstClr val="white"/>
                </a:solidFill>
              </a:rPr>
              <a:t>.”  </a:t>
            </a:r>
          </a:p>
          <a:p>
            <a:pPr algn="r">
              <a:lnSpc>
                <a:spcPct val="90000"/>
              </a:lnSpc>
            </a:pPr>
            <a:endParaRPr lang="en-US" sz="2720" i="1" dirty="0">
              <a:solidFill>
                <a:prstClr val="white"/>
              </a:solidFill>
            </a:endParaRPr>
          </a:p>
          <a:p>
            <a:pPr algn="r">
              <a:lnSpc>
                <a:spcPct val="90000"/>
              </a:lnSpc>
            </a:pPr>
            <a:r>
              <a:rPr lang="en-US" sz="2720" dirty="0">
                <a:solidFill>
                  <a:prstClr val="white"/>
                </a:solidFill>
              </a:rPr>
              <a:t>- Romulo Rivera, former Congressional staffer </a:t>
            </a:r>
            <a:endParaRPr lang="en-US" sz="2720" b="1" dirty="0">
              <a:solidFill>
                <a:prstClr val="white"/>
              </a:solidFill>
            </a:endParaRPr>
          </a:p>
          <a:p>
            <a:pPr>
              <a:lnSpc>
                <a:spcPct val="90000"/>
              </a:lnSpc>
              <a:spcBef>
                <a:spcPct val="20000"/>
              </a:spcBef>
              <a:buClr>
                <a:srgbClr val="0BD0D9"/>
              </a:buClr>
              <a:buSzPct val="95000"/>
              <a:buFont typeface="Arial" charset="0"/>
              <a:buNone/>
              <a:defRPr/>
            </a:pPr>
            <a:endParaRPr lang="en-US" sz="1700" b="1" dirty="0">
              <a:solidFill>
                <a:prstClr val="white"/>
              </a:solidFill>
            </a:endParaRPr>
          </a:p>
        </p:txBody>
      </p:sp>
      <p:pic>
        <p:nvPicPr>
          <p:cNvPr id="9" name="Picture 8" descr="A person that is standing in the snow&#10;&#10;Description automatically generated">
            <a:extLst>
              <a:ext uri="{FF2B5EF4-FFF2-40B4-BE49-F238E27FC236}">
                <a16:creationId xmlns:a16="http://schemas.microsoft.com/office/drawing/2014/main" id="{D5F4F7DE-A0E6-DC4A-A32B-101A23C3DE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326415" cy="4869058"/>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 name="Picture 9">
            <a:extLst>
              <a:ext uri="{FF2B5EF4-FFF2-40B4-BE49-F238E27FC236}">
                <a16:creationId xmlns:a16="http://schemas.microsoft.com/office/drawing/2014/main" id="{FB4FD139-F3B9-3D41-BDF2-608F8D8897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9" y="4541562"/>
            <a:ext cx="3575747" cy="32308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pic>
        <p:nvPicPr>
          <p:cNvPr id="11" name="Picture 10">
            <a:extLst>
              <a:ext uri="{FF2B5EF4-FFF2-40B4-BE49-F238E27FC236}">
                <a16:creationId xmlns:a16="http://schemas.microsoft.com/office/drawing/2014/main" id="{5135440C-95F8-474B-99D7-E021448964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314" y="7004020"/>
            <a:ext cx="2490055" cy="638841"/>
          </a:xfrm>
          <a:prstGeom prst="rect">
            <a:avLst/>
          </a:prstGeom>
        </p:spPr>
      </p:pic>
    </p:spTree>
    <p:extLst>
      <p:ext uri="{BB962C8B-B14F-4D97-AF65-F5344CB8AC3E}">
        <p14:creationId xmlns:p14="http://schemas.microsoft.com/office/powerpoint/2010/main" val="2752915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defTabSz="1036290" eaLnBrk="0" fontAlgn="base" hangingPunct="0">
              <a:spcBef>
                <a:spcPct val="0"/>
              </a:spcBef>
              <a:spcAft>
                <a:spcPct val="0"/>
              </a:spcAft>
            </a:pPr>
            <a:endParaRPr lang="en-US" altLang="en-US" sz="4080">
              <a:solidFill>
                <a:srgbClr val="FFFFFF"/>
              </a:solidFill>
              <a:latin typeface="Calibri" panose="020F0502020204030204" pitchFamily="34" charset="0"/>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0418" y="-26220"/>
            <a:ext cx="3177860" cy="1119202"/>
          </a:xfrm>
          <a:prstGeom prst="rect">
            <a:avLst/>
          </a:prstGeom>
        </p:spPr>
      </p:pic>
      <p:grpSp>
        <p:nvGrpSpPr>
          <p:cNvPr id="4" name="Group 3">
            <a:extLst>
              <a:ext uri="{FF2B5EF4-FFF2-40B4-BE49-F238E27FC236}">
                <a16:creationId xmlns:a16="http://schemas.microsoft.com/office/drawing/2014/main" id="{E259D9D6-74F4-4D1C-B63A-693A568912CE}"/>
              </a:ext>
            </a:extLst>
          </p:cNvPr>
          <p:cNvGrpSpPr/>
          <p:nvPr/>
        </p:nvGrpSpPr>
        <p:grpSpPr>
          <a:xfrm>
            <a:off x="4172931" y="2384526"/>
            <a:ext cx="9488972" cy="5359088"/>
            <a:chOff x="3590564" y="1990588"/>
            <a:chExt cx="8372622" cy="4728607"/>
          </a:xfrm>
        </p:grpSpPr>
        <p:pic>
          <p:nvPicPr>
            <p:cNvPr id="3" name="Picture 2">
              <a:extLst>
                <a:ext uri="{FF2B5EF4-FFF2-40B4-BE49-F238E27FC236}">
                  <a16:creationId xmlns:a16="http://schemas.microsoft.com/office/drawing/2014/main" id="{9FE0C235-118E-436F-BD17-91F136CA89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90564" y="1990588"/>
              <a:ext cx="8372622" cy="4728607"/>
            </a:xfrm>
            <a:prstGeom prst="rect">
              <a:avLst/>
            </a:prstGeom>
          </p:spPr>
        </p:pic>
        <p:sp>
          <p:nvSpPr>
            <p:cNvPr id="2" name="Rectangle 1">
              <a:extLst>
                <a:ext uri="{FF2B5EF4-FFF2-40B4-BE49-F238E27FC236}">
                  <a16:creationId xmlns:a16="http://schemas.microsoft.com/office/drawing/2014/main" id="{C998E509-3E22-4149-B51D-93C80F92AD4D}"/>
                </a:ext>
              </a:extLst>
            </p:cNvPr>
            <p:cNvSpPr/>
            <p:nvPr/>
          </p:nvSpPr>
          <p:spPr>
            <a:xfrm>
              <a:off x="3648620" y="2026897"/>
              <a:ext cx="1669143" cy="3854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grpSp>
      <p:sp>
        <p:nvSpPr>
          <p:cNvPr id="17" name="Rectangle 3">
            <a:extLst>
              <a:ext uri="{FF2B5EF4-FFF2-40B4-BE49-F238E27FC236}">
                <a16:creationId xmlns:a16="http://schemas.microsoft.com/office/drawing/2014/main" id="{44BC44E6-C0FA-4730-AE5B-46AB801F9BBF}"/>
              </a:ext>
            </a:extLst>
          </p:cNvPr>
          <p:cNvSpPr txBox="1">
            <a:spLocks/>
          </p:cNvSpPr>
          <p:nvPr/>
        </p:nvSpPr>
        <p:spPr>
          <a:xfrm>
            <a:off x="7407436" y="279356"/>
            <a:ext cx="5644386" cy="2105170"/>
          </a:xfrm>
          <a:prstGeom prst="rect">
            <a:avLst/>
          </a:prstGeom>
        </p:spPr>
        <p:txBody>
          <a:bodyPr lIns="0" tIns="51816" rIns="20726" bIns="51816" anchor="t">
            <a:normAutofit fontScale="92500" lnSpcReduction="10000"/>
          </a:bodyPr>
          <a:lstStyle/>
          <a:p>
            <a:pPr eaLnBrk="1" hangingPunct="1">
              <a:spcBef>
                <a:spcPct val="20000"/>
              </a:spcBef>
              <a:buClr>
                <a:srgbClr val="0BD0D9"/>
              </a:buClr>
              <a:buSzPct val="95000"/>
              <a:buFont typeface="Arial" charset="0"/>
              <a:buNone/>
              <a:defRPr/>
            </a:pPr>
            <a:r>
              <a:rPr lang="en-US" sz="2947" b="1" dirty="0">
                <a:solidFill>
                  <a:srgbClr val="00B050"/>
                </a:solidFill>
                <a:latin typeface="Arial"/>
                <a:cs typeface="Arial"/>
              </a:rPr>
              <a:t>In 2011, Watts leaders united to testify before the CA Citizens Redistricting Commission. </a:t>
            </a:r>
          </a:p>
          <a:p>
            <a:pPr eaLnBrk="1" hangingPunct="1">
              <a:spcBef>
                <a:spcPct val="20000"/>
              </a:spcBef>
              <a:buClr>
                <a:srgbClr val="0BD0D9"/>
              </a:buClr>
              <a:buSzPct val="95000"/>
              <a:buFont typeface="Arial" charset="0"/>
              <a:buNone/>
              <a:defRPr/>
            </a:pPr>
            <a:r>
              <a:rPr lang="en-US" sz="2947" b="1" dirty="0">
                <a:solidFill>
                  <a:srgbClr val="00B050"/>
                </a:solidFill>
                <a:latin typeface="Arial"/>
                <a:cs typeface="Arial"/>
              </a:rPr>
              <a:t>This was the end result for congressional districts. </a:t>
            </a:r>
          </a:p>
          <a:p>
            <a:pPr eaLnBrk="1" hangingPunct="1">
              <a:spcBef>
                <a:spcPct val="20000"/>
              </a:spcBef>
              <a:buClr>
                <a:srgbClr val="0BD0D9"/>
              </a:buClr>
              <a:buSzPct val="95000"/>
              <a:buFont typeface="Arial" charset="0"/>
              <a:buNone/>
              <a:defRPr/>
            </a:pPr>
            <a:endParaRPr lang="en-US" sz="2947" b="1" dirty="0">
              <a:solidFill>
                <a:srgbClr val="00B050"/>
              </a:solidFill>
              <a:latin typeface="Arial"/>
              <a:cs typeface="Arial"/>
            </a:endParaRPr>
          </a:p>
        </p:txBody>
      </p:sp>
      <p:pic>
        <p:nvPicPr>
          <p:cNvPr id="10" name="Picture 9">
            <a:extLst>
              <a:ext uri="{FF2B5EF4-FFF2-40B4-BE49-F238E27FC236}">
                <a16:creationId xmlns:a16="http://schemas.microsoft.com/office/drawing/2014/main" id="{D93870DB-81F2-D140-A96D-6E4DC12BD2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798" y="0"/>
            <a:ext cx="3775736" cy="7772400"/>
          </a:xfrm>
          <a:prstGeom prst="rect">
            <a:avLst/>
          </a:prstGeom>
        </p:spPr>
      </p:pic>
      <p:sp>
        <p:nvSpPr>
          <p:cNvPr id="11" name="Text Box 6">
            <a:extLst>
              <a:ext uri="{FF2B5EF4-FFF2-40B4-BE49-F238E27FC236}">
                <a16:creationId xmlns:a16="http://schemas.microsoft.com/office/drawing/2014/main" id="{0CC11A4F-E42D-DE4A-A887-5FCDA6DA178A}"/>
              </a:ext>
            </a:extLst>
          </p:cNvPr>
          <p:cNvSpPr txBox="1">
            <a:spLocks noChangeArrowheads="1"/>
          </p:cNvSpPr>
          <p:nvPr/>
        </p:nvSpPr>
        <p:spPr bwMode="auto">
          <a:xfrm>
            <a:off x="171479" y="4713968"/>
            <a:ext cx="3451345" cy="233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32" tIns="51816" rIns="103632" bIns="51816"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3627" b="1" dirty="0">
                <a:solidFill>
                  <a:schemeClr val="bg1"/>
                </a:solidFill>
                <a:latin typeface="Halyard Display SemiBold" pitchFamily="2" charset="77"/>
                <a:ea typeface="Halyard Display" pitchFamily="50" charset="0"/>
                <a:cs typeface="Arial"/>
              </a:rPr>
              <a:t>Redistricting with community input makes a difference.</a:t>
            </a:r>
          </a:p>
        </p:txBody>
      </p:sp>
      <p:sp>
        <p:nvSpPr>
          <p:cNvPr id="13" name="Rectangle 12"/>
          <p:cNvSpPr/>
          <p:nvPr/>
        </p:nvSpPr>
        <p:spPr>
          <a:xfrm>
            <a:off x="4095710" y="2278549"/>
            <a:ext cx="9566192" cy="73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Tree>
    <p:extLst>
      <p:ext uri="{BB962C8B-B14F-4D97-AF65-F5344CB8AC3E}">
        <p14:creationId xmlns:p14="http://schemas.microsoft.com/office/powerpoint/2010/main" val="4274790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14366" y="3450184"/>
            <a:ext cx="12017053" cy="859787"/>
          </a:xfrm>
          <a:prstGeom prst="rect">
            <a:avLst/>
          </a:prstGeom>
          <a:noFill/>
        </p:spPr>
        <p:txBody>
          <a:bodyPr wrap="square" rtlCol="0">
            <a:spAutoFit/>
          </a:bodyPr>
          <a:lstStyle/>
          <a:p>
            <a:pPr algn="ctr"/>
            <a:r>
              <a:rPr lang="en-US" sz="4987" dirty="0">
                <a:solidFill>
                  <a:prstClr val="white"/>
                </a:solidFill>
                <a:latin typeface="Halyard Display"/>
              </a:rPr>
              <a:t>How Do We Engage Local Communities?</a:t>
            </a:r>
          </a:p>
        </p:txBody>
      </p:sp>
    </p:spTree>
    <p:extLst>
      <p:ext uri="{BB962C8B-B14F-4D97-AF65-F5344CB8AC3E}">
        <p14:creationId xmlns:p14="http://schemas.microsoft.com/office/powerpoint/2010/main" val="3508081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2" name="TextBox 1"/>
          <p:cNvSpPr txBox="1"/>
          <p:nvPr/>
        </p:nvSpPr>
        <p:spPr>
          <a:xfrm>
            <a:off x="3144676" y="395146"/>
            <a:ext cx="10405564"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Gathering COI</a:t>
            </a:r>
            <a:endParaRPr lang="en-US" sz="1587" b="1" dirty="0">
              <a:solidFill>
                <a:prstClr val="white"/>
              </a:solidFill>
              <a:latin typeface="Halyard Display" pitchFamily="50" charset="0"/>
              <a:ea typeface="Halyard Display" pitchFamily="50" charset="0"/>
              <a:cs typeface="Arial"/>
            </a:endParaRPr>
          </a:p>
        </p:txBody>
      </p:sp>
      <p:sp>
        <p:nvSpPr>
          <p:cNvPr id="9" name="Google Shape;220;p31"/>
          <p:cNvSpPr txBox="1"/>
          <p:nvPr/>
        </p:nvSpPr>
        <p:spPr>
          <a:xfrm>
            <a:off x="560748" y="2242778"/>
            <a:ext cx="12856119" cy="4598633"/>
          </a:xfrm>
          <a:prstGeom prst="rect">
            <a:avLst/>
          </a:prstGeom>
          <a:noFill/>
          <a:ln>
            <a:noFill/>
          </a:ln>
        </p:spPr>
        <p:txBody>
          <a:bodyPr spcFirstLastPara="1" wrap="square" lIns="103615" tIns="51793" rIns="103615" bIns="51793" anchor="t" anchorCtr="0">
            <a:noAutofit/>
          </a:bodyPr>
          <a:lstStyle/>
          <a:p>
            <a:pPr marL="841985" indent="-841985">
              <a:spcAft>
                <a:spcPts val="1360"/>
              </a:spcAft>
              <a:buFont typeface="+mj-lt"/>
              <a:buAutoNum type="arabicPeriod"/>
            </a:pPr>
            <a:r>
              <a:rPr lang="en-US" sz="4533" dirty="0">
                <a:solidFill>
                  <a:prstClr val="black"/>
                </a:solidFill>
                <a:latin typeface="Halyard Display"/>
              </a:rPr>
              <a:t>Help community members understand what “COI” is</a:t>
            </a:r>
          </a:p>
        </p:txBody>
      </p:sp>
    </p:spTree>
    <p:extLst>
      <p:ext uri="{BB962C8B-B14F-4D97-AF65-F5344CB8AC3E}">
        <p14:creationId xmlns:p14="http://schemas.microsoft.com/office/powerpoint/2010/main" val="3755035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2" name="TextBox 1"/>
          <p:cNvSpPr txBox="1"/>
          <p:nvPr/>
        </p:nvSpPr>
        <p:spPr>
          <a:xfrm>
            <a:off x="212441" y="486578"/>
            <a:ext cx="13392718"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Detour: Defining COI</a:t>
            </a:r>
            <a:endParaRPr lang="en-US" sz="1587" b="1" dirty="0">
              <a:solidFill>
                <a:prstClr val="white"/>
              </a:solidFill>
              <a:latin typeface="Halyard Display" pitchFamily="50" charset="0"/>
              <a:ea typeface="Halyard Display" pitchFamily="50" charset="0"/>
              <a:cs typeface="Arial"/>
            </a:endParaRPr>
          </a:p>
        </p:txBody>
      </p:sp>
      <p:sp>
        <p:nvSpPr>
          <p:cNvPr id="9" name="Google Shape;220;p31"/>
          <p:cNvSpPr txBox="1"/>
          <p:nvPr/>
        </p:nvSpPr>
        <p:spPr>
          <a:xfrm>
            <a:off x="871108" y="2586803"/>
            <a:ext cx="12134708" cy="4294647"/>
          </a:xfrm>
          <a:prstGeom prst="rect">
            <a:avLst/>
          </a:prstGeom>
          <a:noFill/>
          <a:ln>
            <a:noFill/>
          </a:ln>
        </p:spPr>
        <p:txBody>
          <a:bodyPr spcFirstLastPara="1" wrap="square" lIns="103615" tIns="51793" rIns="103615" bIns="51793" anchor="t" anchorCtr="0">
            <a:noAutofit/>
          </a:bodyPr>
          <a:lstStyle/>
          <a:p>
            <a:pPr marL="0" lvl="1">
              <a:spcAft>
                <a:spcPts val="1360"/>
              </a:spcAft>
              <a:buClr>
                <a:srgbClr val="C48170"/>
              </a:buClr>
              <a:buSzPts val="3600"/>
            </a:pPr>
            <a:r>
              <a:rPr lang="en-US" sz="4080" dirty="0">
                <a:solidFill>
                  <a:srgbClr val="C48170"/>
                </a:solidFill>
                <a:latin typeface="Halyard Display"/>
                <a:sym typeface="Arial"/>
              </a:rPr>
              <a:t>“A ‘</a:t>
            </a:r>
            <a:r>
              <a:rPr lang="en-US" sz="4080" b="1" dirty="0">
                <a:solidFill>
                  <a:prstClr val="black"/>
                </a:solidFill>
                <a:latin typeface="Halyard Display"/>
                <a:sym typeface="Arial"/>
              </a:rPr>
              <a:t>community of interest</a:t>
            </a:r>
            <a:r>
              <a:rPr lang="en-US" sz="4080" dirty="0">
                <a:solidFill>
                  <a:srgbClr val="C48170"/>
                </a:solidFill>
                <a:latin typeface="Halyard Display"/>
                <a:sym typeface="Arial"/>
              </a:rPr>
              <a:t>’ is a population that shares common social or economic interests that should be included within a single district for purposes of its effective and fair representation. Communities of interest do not include relationships with political parties, incumbents, or political candidates.”</a:t>
            </a:r>
          </a:p>
          <a:p>
            <a:pPr marL="518145" indent="-518145">
              <a:spcAft>
                <a:spcPts val="1360"/>
              </a:spcAft>
              <a:buClr>
                <a:srgbClr val="C48170"/>
              </a:buClr>
              <a:buSzPts val="3600"/>
              <a:buFont typeface="Arial" panose="020B0604020202020204" pitchFamily="34" charset="0"/>
              <a:buChar char="•"/>
            </a:pPr>
            <a:endParaRPr sz="4080" dirty="0">
              <a:solidFill>
                <a:srgbClr val="C48170"/>
              </a:solidFill>
              <a:latin typeface="Halyard Display"/>
            </a:endParaRPr>
          </a:p>
          <a:p>
            <a:pPr marL="719646" indent="-518145">
              <a:buClr>
                <a:srgbClr val="C48170"/>
              </a:buClr>
              <a:buSzPts val="2800"/>
              <a:buFont typeface="Arial" panose="020B0604020202020204" pitchFamily="34" charset="0"/>
              <a:buChar char="•"/>
            </a:pPr>
            <a:endParaRPr sz="3173" dirty="0">
              <a:solidFill>
                <a:srgbClr val="C48170"/>
              </a:solidFill>
              <a:latin typeface="Halyard Display"/>
              <a:ea typeface="Arial"/>
              <a:cs typeface="Arial"/>
              <a:sym typeface="Arial"/>
            </a:endParaRPr>
          </a:p>
        </p:txBody>
      </p:sp>
    </p:spTree>
    <p:extLst>
      <p:ext uri="{BB962C8B-B14F-4D97-AF65-F5344CB8AC3E}">
        <p14:creationId xmlns:p14="http://schemas.microsoft.com/office/powerpoint/2010/main" val="1761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DBE297FA-04FF-4122-BF50-EA3365ADA31E}"/>
              </a:ext>
            </a:extLst>
          </p:cNvPr>
          <p:cNvSpPr>
            <a:spLocks noGrp="1" noChangeArrowheads="1"/>
          </p:cNvSpPr>
          <p:nvPr>
            <p:ph type="title"/>
          </p:nvPr>
        </p:nvSpPr>
        <p:spPr/>
        <p:txBody>
          <a:bodyPr>
            <a:noAutofit/>
          </a:bodyPr>
          <a:lstStyle/>
          <a:p>
            <a:pPr eaLnBrk="1" hangingPunct="1"/>
            <a:r>
              <a:rPr lang="en-US" altLang="en-US" sz="3400" dirty="0">
                <a:solidFill>
                  <a:srgbClr val="002060"/>
                </a:solidFill>
                <a:latin typeface="Arial Black" panose="020B0A04020102020204" pitchFamily="34" charset="0"/>
                <a:cs typeface="Arial" panose="020B0604020202020204" pitchFamily="34" charset="0"/>
              </a:rPr>
              <a:t>Reminder—No Public Input Will </a:t>
            </a:r>
            <a:br>
              <a:rPr lang="en-US" altLang="en-US" sz="3400" dirty="0">
                <a:solidFill>
                  <a:srgbClr val="002060"/>
                </a:solidFill>
                <a:latin typeface="Arial Black" panose="020B0A04020102020204" pitchFamily="34" charset="0"/>
                <a:cs typeface="Arial" panose="020B0604020202020204" pitchFamily="34" charset="0"/>
              </a:rPr>
            </a:br>
            <a:r>
              <a:rPr lang="en-US" altLang="en-US" sz="3400" dirty="0">
                <a:solidFill>
                  <a:srgbClr val="002060"/>
                </a:solidFill>
                <a:latin typeface="Arial Black" panose="020B0A04020102020204" pitchFamily="34" charset="0"/>
                <a:cs typeface="Arial" panose="020B0604020202020204" pitchFamily="34" charset="0"/>
              </a:rPr>
              <a:t>Be Taken Today</a:t>
            </a:r>
          </a:p>
        </p:txBody>
      </p:sp>
      <p:sp>
        <p:nvSpPr>
          <p:cNvPr id="8195" name="Content Placeholder 4">
            <a:extLst>
              <a:ext uri="{FF2B5EF4-FFF2-40B4-BE49-F238E27FC236}">
                <a16:creationId xmlns:a16="http://schemas.microsoft.com/office/drawing/2014/main" id="{2D02B926-6087-4B7F-880D-CDD6D1849408}"/>
              </a:ext>
            </a:extLst>
          </p:cNvPr>
          <p:cNvSpPr>
            <a:spLocks noGrp="1" noChangeArrowheads="1"/>
          </p:cNvSpPr>
          <p:nvPr>
            <p:ph idx="1"/>
          </p:nvPr>
        </p:nvSpPr>
        <p:spPr>
          <a:prstGeom prst="rect">
            <a:avLst/>
          </a:prstGeom>
        </p:spPr>
        <p:txBody>
          <a:bodyPr>
            <a:normAutofit/>
          </a:bodyPr>
          <a:lstStyle/>
          <a:p>
            <a:pPr marL="0" indent="0">
              <a:buNone/>
            </a:pPr>
            <a:r>
              <a:rPr lang="en-US" altLang="en-US" sz="2400" b="1" dirty="0">
                <a:solidFill>
                  <a:srgbClr val="002060"/>
                </a:solidFill>
                <a:latin typeface="Arial" panose="020B0604020202020204" pitchFamily="34" charset="0"/>
                <a:cs typeface="Arial" panose="020B0604020202020204" pitchFamily="34" charset="0"/>
              </a:rPr>
              <a:t>Per California Government Code Section 8253(a)(3)--</a:t>
            </a:r>
            <a:r>
              <a:rPr lang="en-US" altLang="en-US" sz="2400" dirty="0">
                <a:solidFill>
                  <a:srgbClr val="002060"/>
                </a:solidFill>
                <a:latin typeface="Arial" panose="020B0604020202020204" pitchFamily="34" charset="0"/>
                <a:cs typeface="Arial" panose="020B0604020202020204" pitchFamily="34" charset="0"/>
              </a:rPr>
              <a:t>Commission members and staff may not communicate with or receive communications about redistricting matters from anyone outside of a public hearing. Therefore, the Commission will not be taking any public input during these educational presentations.</a:t>
            </a:r>
            <a:endParaRPr lang="en-US" altLang="en-US" sz="2400" b="1" dirty="0">
              <a:solidFill>
                <a:srgbClr val="002060"/>
              </a:solidFill>
              <a:latin typeface="Arial" panose="020B0604020202020204" pitchFamily="34" charset="0"/>
              <a:cs typeface="Arial" panose="020B0604020202020204" pitchFamily="34" charset="0"/>
            </a:endParaRPr>
          </a:p>
          <a:p>
            <a:pPr marL="0" indent="0">
              <a:buNone/>
            </a:pPr>
            <a:r>
              <a:rPr lang="en-US" altLang="en-US" sz="2400" dirty="0">
                <a:solidFill>
                  <a:srgbClr val="002060"/>
                </a:solidFill>
                <a:latin typeface="Arial" panose="020B0604020202020204" pitchFamily="34" charset="0"/>
                <a:cs typeface="Arial" panose="020B0604020202020204" pitchFamily="34" charset="0"/>
              </a:rPr>
              <a:t>To provide public input, please visit the Commission's website at: </a:t>
            </a:r>
            <a:r>
              <a:rPr lang="en-US" altLang="en-US" sz="2400" u="sng" dirty="0">
                <a:solidFill>
                  <a:srgbClr val="002060"/>
                </a:solidFill>
                <a:latin typeface="Arial" panose="020B0604020202020204" pitchFamily="34" charset="0"/>
                <a:cs typeface="Arial" panose="020B0604020202020204" pitchFamily="34" charset="0"/>
              </a:rPr>
              <a:t>WeDrawTheLinesCA.org</a:t>
            </a:r>
            <a:r>
              <a:rPr lang="en-US" altLang="en-US" sz="2400" dirty="0">
                <a:solidFill>
                  <a:srgbClr val="002060"/>
                </a:solidFill>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BEA0812B-F470-40CD-996A-3717303A97F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4</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1026" name="Picture 2" descr="See the source image">
            <a:extLst>
              <a:ext uri="{FF2B5EF4-FFF2-40B4-BE49-F238E27FC236}">
                <a16:creationId xmlns:a16="http://schemas.microsoft.com/office/drawing/2014/main" id="{B6F680BB-606A-4DF2-899B-5B85EBD5AA5D}"/>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98800" y="4909200"/>
            <a:ext cx="7889326" cy="240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3D87CA0B-A18E-8047-9452-DE89CFF4C1F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a:extLst>
              <a:ext uri="{FF2B5EF4-FFF2-40B4-BE49-F238E27FC236}">
                <a16:creationId xmlns:a16="http://schemas.microsoft.com/office/drawing/2014/main" id="{A9F05F2D-2D78-7C4A-B1EC-DCF36E865E19}"/>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201750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9" name="Google Shape;220;p31"/>
          <p:cNvSpPr txBox="1"/>
          <p:nvPr/>
        </p:nvSpPr>
        <p:spPr>
          <a:xfrm>
            <a:off x="871108" y="3785446"/>
            <a:ext cx="12134708" cy="3096003"/>
          </a:xfrm>
          <a:prstGeom prst="rect">
            <a:avLst/>
          </a:prstGeom>
          <a:noFill/>
          <a:ln>
            <a:noFill/>
          </a:ln>
        </p:spPr>
        <p:txBody>
          <a:bodyPr spcFirstLastPara="1" wrap="square" lIns="103615" tIns="51793" rIns="103615" bIns="51793" anchor="t" anchorCtr="0">
            <a:noAutofit/>
          </a:bodyPr>
          <a:lstStyle/>
          <a:p>
            <a:pPr marL="0" lvl="1" algn="ctr">
              <a:spcAft>
                <a:spcPts val="1360"/>
              </a:spcAft>
              <a:buClr>
                <a:srgbClr val="C48170"/>
              </a:buClr>
              <a:buSzPts val="3600"/>
            </a:pPr>
            <a:r>
              <a:rPr lang="en-US" sz="4080" dirty="0">
                <a:solidFill>
                  <a:srgbClr val="C48170"/>
                </a:solidFill>
                <a:latin typeface="Halyard Display"/>
                <a:sym typeface="Arial"/>
              </a:rPr>
              <a:t>Okay but what is a </a:t>
            </a:r>
            <a:r>
              <a:rPr lang="en-US" sz="4080" b="1" dirty="0">
                <a:solidFill>
                  <a:prstClr val="black"/>
                </a:solidFill>
                <a:latin typeface="Halyard Display"/>
                <a:sym typeface="Arial"/>
              </a:rPr>
              <a:t>community interest </a:t>
            </a:r>
            <a:r>
              <a:rPr lang="en-US" sz="4080" dirty="0">
                <a:solidFill>
                  <a:srgbClr val="C48170"/>
                </a:solidFill>
                <a:latin typeface="Halyard Display"/>
                <a:sym typeface="Arial"/>
              </a:rPr>
              <a:t>really?</a:t>
            </a:r>
          </a:p>
          <a:p>
            <a:pPr marL="518145" indent="-518145">
              <a:spcAft>
                <a:spcPts val="1360"/>
              </a:spcAft>
              <a:buClr>
                <a:srgbClr val="C48170"/>
              </a:buClr>
              <a:buSzPts val="3600"/>
              <a:buFont typeface="Arial" panose="020B0604020202020204" pitchFamily="34" charset="0"/>
              <a:buChar char="•"/>
            </a:pPr>
            <a:endParaRPr sz="4080" dirty="0">
              <a:solidFill>
                <a:srgbClr val="C48170"/>
              </a:solidFill>
              <a:latin typeface="Halyard Display"/>
            </a:endParaRPr>
          </a:p>
          <a:p>
            <a:pPr marL="719646" indent="-518145">
              <a:buClr>
                <a:srgbClr val="C48170"/>
              </a:buClr>
              <a:buSzPts val="2800"/>
              <a:buFont typeface="Arial" panose="020B0604020202020204" pitchFamily="34" charset="0"/>
              <a:buChar char="•"/>
            </a:pPr>
            <a:endParaRPr sz="3173" dirty="0">
              <a:solidFill>
                <a:srgbClr val="C48170"/>
              </a:solidFill>
              <a:latin typeface="Halyard Display"/>
              <a:ea typeface="Arial"/>
              <a:cs typeface="Arial"/>
              <a:sym typeface="Arial"/>
            </a:endParaRPr>
          </a:p>
        </p:txBody>
      </p:sp>
      <p:sp>
        <p:nvSpPr>
          <p:cNvPr id="10" name="TextBox 9"/>
          <p:cNvSpPr txBox="1"/>
          <p:nvPr/>
        </p:nvSpPr>
        <p:spPr>
          <a:xfrm>
            <a:off x="212441" y="486578"/>
            <a:ext cx="13392718"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Detour: Defining COI</a:t>
            </a:r>
            <a:endParaRPr lang="en-US" sz="1587" b="1" dirty="0">
              <a:solidFill>
                <a:prstClr val="white"/>
              </a:solidFill>
              <a:latin typeface="Halyard Display" pitchFamily="50" charset="0"/>
              <a:ea typeface="Halyard Display" pitchFamily="50" charset="0"/>
              <a:cs typeface="Arial"/>
            </a:endParaRPr>
          </a:p>
        </p:txBody>
      </p:sp>
    </p:spTree>
    <p:extLst>
      <p:ext uri="{BB962C8B-B14F-4D97-AF65-F5344CB8AC3E}">
        <p14:creationId xmlns:p14="http://schemas.microsoft.com/office/powerpoint/2010/main" val="638249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2" name="TextBox 1"/>
          <p:cNvSpPr txBox="1"/>
          <p:nvPr/>
        </p:nvSpPr>
        <p:spPr>
          <a:xfrm>
            <a:off x="3198745" y="541899"/>
            <a:ext cx="10405564"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Gathering COI</a:t>
            </a:r>
            <a:endParaRPr lang="en-US" sz="1587" b="1" dirty="0">
              <a:solidFill>
                <a:prstClr val="white"/>
              </a:solidFill>
              <a:latin typeface="Halyard Display" pitchFamily="50" charset="0"/>
              <a:ea typeface="Halyard Display" pitchFamily="50" charset="0"/>
              <a:cs typeface="Arial"/>
            </a:endParaRPr>
          </a:p>
        </p:txBody>
      </p:sp>
      <p:sp>
        <p:nvSpPr>
          <p:cNvPr id="9" name="Google Shape;220;p31"/>
          <p:cNvSpPr txBox="1"/>
          <p:nvPr/>
        </p:nvSpPr>
        <p:spPr>
          <a:xfrm>
            <a:off x="560748" y="2170573"/>
            <a:ext cx="12856119" cy="5351955"/>
          </a:xfrm>
          <a:prstGeom prst="rect">
            <a:avLst/>
          </a:prstGeom>
          <a:noFill/>
          <a:ln>
            <a:noFill/>
          </a:ln>
        </p:spPr>
        <p:txBody>
          <a:bodyPr spcFirstLastPara="1" wrap="square" lIns="103615" tIns="51793" rIns="103615" bIns="51793" anchor="t" anchorCtr="0">
            <a:noAutofit/>
          </a:bodyPr>
          <a:lstStyle/>
          <a:p>
            <a:pPr marL="841985" indent="-841985">
              <a:spcAft>
                <a:spcPts val="1360"/>
              </a:spcAft>
              <a:buFont typeface="+mj-lt"/>
              <a:buAutoNum type="arabicPeriod"/>
            </a:pPr>
            <a:r>
              <a:rPr lang="en-US" sz="4533" dirty="0">
                <a:solidFill>
                  <a:prstClr val="black"/>
                </a:solidFill>
                <a:latin typeface="Halyard Display"/>
              </a:rPr>
              <a:t>Help community members understand what “COI” is</a:t>
            </a:r>
          </a:p>
          <a:p>
            <a:pPr marL="1683970" lvl="2" indent="-647681">
              <a:spcAft>
                <a:spcPts val="2720"/>
              </a:spcAft>
              <a:buFont typeface="Arial" panose="020B0604020202020204" pitchFamily="34" charset="0"/>
              <a:buChar char="•"/>
            </a:pPr>
            <a:r>
              <a:rPr lang="en-US" sz="3853" dirty="0">
                <a:solidFill>
                  <a:prstClr val="black"/>
                </a:solidFill>
                <a:latin typeface="Halyard Display"/>
              </a:rPr>
              <a:t>Community meetings, workshops, zooms</a:t>
            </a:r>
          </a:p>
          <a:p>
            <a:pPr marL="841985" indent="-841985">
              <a:spcAft>
                <a:spcPts val="1360"/>
              </a:spcAft>
              <a:buFont typeface="+mj-lt"/>
              <a:buAutoNum type="arabicPeriod"/>
            </a:pPr>
            <a:r>
              <a:rPr lang="en-US" sz="4533" dirty="0">
                <a:solidFill>
                  <a:prstClr val="black"/>
                </a:solidFill>
                <a:latin typeface="Halyard Display"/>
              </a:rPr>
              <a:t>Help them identify their COI</a:t>
            </a:r>
          </a:p>
          <a:p>
            <a:pPr marL="1683970" lvl="2" indent="-647681">
              <a:spcAft>
                <a:spcPts val="1360"/>
              </a:spcAft>
              <a:buFont typeface="Arial" panose="020B0604020202020204" pitchFamily="34" charset="0"/>
              <a:buChar char="•"/>
            </a:pPr>
            <a:r>
              <a:rPr lang="en-US" sz="3853" dirty="0">
                <a:solidFill>
                  <a:prstClr val="black"/>
                </a:solidFill>
                <a:latin typeface="Halyard Display"/>
              </a:rPr>
              <a:t>Community conversations, paper maps in small groups, projected map in larger group settings</a:t>
            </a:r>
          </a:p>
        </p:txBody>
      </p:sp>
    </p:spTree>
    <p:extLst>
      <p:ext uri="{BB962C8B-B14F-4D97-AF65-F5344CB8AC3E}">
        <p14:creationId xmlns:p14="http://schemas.microsoft.com/office/powerpoint/2010/main" val="15373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2" name="TextBox 1"/>
          <p:cNvSpPr txBox="1"/>
          <p:nvPr/>
        </p:nvSpPr>
        <p:spPr>
          <a:xfrm>
            <a:off x="3189733" y="541899"/>
            <a:ext cx="10405564"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Gathering COI</a:t>
            </a:r>
            <a:endParaRPr lang="en-US" sz="1587" b="1" dirty="0">
              <a:solidFill>
                <a:prstClr val="white"/>
              </a:solidFill>
              <a:latin typeface="Halyard Display" pitchFamily="50" charset="0"/>
              <a:ea typeface="Halyard Display" pitchFamily="50" charset="0"/>
              <a:cs typeface="Arial"/>
            </a:endParaRPr>
          </a:p>
        </p:txBody>
      </p:sp>
      <p:sp>
        <p:nvSpPr>
          <p:cNvPr id="9" name="Google Shape;220;p31"/>
          <p:cNvSpPr txBox="1"/>
          <p:nvPr/>
        </p:nvSpPr>
        <p:spPr>
          <a:xfrm>
            <a:off x="560748" y="2170573"/>
            <a:ext cx="12856119" cy="5351955"/>
          </a:xfrm>
          <a:prstGeom prst="rect">
            <a:avLst/>
          </a:prstGeom>
          <a:noFill/>
          <a:ln>
            <a:noFill/>
          </a:ln>
        </p:spPr>
        <p:txBody>
          <a:bodyPr spcFirstLastPara="1" wrap="square" lIns="103615" tIns="51793" rIns="103615" bIns="51793" anchor="t" anchorCtr="0">
            <a:noAutofit/>
          </a:bodyPr>
          <a:lstStyle/>
          <a:p>
            <a:pPr marL="841985" indent="-841985">
              <a:spcAft>
                <a:spcPts val="1360"/>
              </a:spcAft>
              <a:buFont typeface="+mj-lt"/>
              <a:buAutoNum type="arabicPeriod" startAt="3"/>
            </a:pPr>
            <a:r>
              <a:rPr lang="en-US" sz="4533" dirty="0">
                <a:solidFill>
                  <a:prstClr val="black"/>
                </a:solidFill>
                <a:latin typeface="Halyard Display"/>
              </a:rPr>
              <a:t>Help them draft and prep their COI testimony</a:t>
            </a:r>
          </a:p>
          <a:p>
            <a:pPr marL="1685770" lvl="1" indent="-653079">
              <a:spcAft>
                <a:spcPts val="2720"/>
              </a:spcAft>
              <a:buFont typeface="Arial" panose="020B0604020202020204" pitchFamily="34" charset="0"/>
              <a:buChar char="•"/>
            </a:pPr>
            <a:r>
              <a:rPr lang="en-US" sz="3853" dirty="0">
                <a:solidFill>
                  <a:prstClr val="black"/>
                </a:solidFill>
                <a:latin typeface="Halyard Display"/>
              </a:rPr>
              <a:t>Speakers’ trainings, Common Cause template</a:t>
            </a:r>
          </a:p>
          <a:p>
            <a:pPr marL="841985" indent="-841985">
              <a:spcAft>
                <a:spcPts val="1360"/>
              </a:spcAft>
              <a:buFont typeface="+mj-lt"/>
              <a:buAutoNum type="arabicPeriod" startAt="3"/>
            </a:pPr>
            <a:r>
              <a:rPr lang="en-US" sz="4533" dirty="0">
                <a:solidFill>
                  <a:prstClr val="black"/>
                </a:solidFill>
                <a:latin typeface="Halyard Display"/>
              </a:rPr>
              <a:t>Provide mapping support</a:t>
            </a:r>
          </a:p>
          <a:p>
            <a:pPr marL="1878275" lvl="2" indent="-841985">
              <a:spcAft>
                <a:spcPts val="1360"/>
              </a:spcAft>
              <a:buFont typeface="Arial" panose="020B0604020202020204" pitchFamily="34" charset="0"/>
              <a:buChar char="•"/>
            </a:pPr>
            <a:r>
              <a:rPr lang="en-US" sz="3853" dirty="0">
                <a:solidFill>
                  <a:prstClr val="black"/>
                </a:solidFill>
                <a:latin typeface="Halyard Display"/>
              </a:rPr>
              <a:t>Verbal testimony strengthened by COI map, single-district map, or full district map</a:t>
            </a:r>
          </a:p>
          <a:p>
            <a:pPr marL="1878275" lvl="2" indent="-841985">
              <a:spcAft>
                <a:spcPts val="1360"/>
              </a:spcAft>
              <a:buFont typeface="Arial" panose="020B0604020202020204" pitchFamily="34" charset="0"/>
              <a:buChar char="•"/>
            </a:pPr>
            <a:r>
              <a:rPr lang="en-US" sz="3853" dirty="0" err="1">
                <a:solidFill>
                  <a:prstClr val="black"/>
                </a:solidFill>
                <a:latin typeface="Halyard Display"/>
              </a:rPr>
              <a:t>Districtr</a:t>
            </a:r>
            <a:r>
              <a:rPr lang="en-US" sz="3853" dirty="0">
                <a:solidFill>
                  <a:prstClr val="black"/>
                </a:solidFill>
                <a:latin typeface="Halyard Display"/>
              </a:rPr>
              <a:t> and other online mapping tools</a:t>
            </a:r>
          </a:p>
          <a:p>
            <a:pPr marL="1878275" lvl="2" indent="-841985">
              <a:spcAft>
                <a:spcPts val="1360"/>
              </a:spcAft>
              <a:buFont typeface="Arial" panose="020B0604020202020204" pitchFamily="34" charset="0"/>
              <a:buChar char="•"/>
            </a:pPr>
            <a:endParaRPr lang="en-US" sz="4533" dirty="0">
              <a:solidFill>
                <a:prstClr val="black"/>
              </a:solidFill>
              <a:latin typeface="Halyard Display"/>
            </a:endParaRPr>
          </a:p>
        </p:txBody>
      </p:sp>
    </p:spTree>
    <p:extLst>
      <p:ext uri="{BB962C8B-B14F-4D97-AF65-F5344CB8AC3E}">
        <p14:creationId xmlns:p14="http://schemas.microsoft.com/office/powerpoint/2010/main" val="17979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53861" y="106590"/>
            <a:ext cx="10098433" cy="7550663"/>
          </a:xfrm>
          <a:prstGeom prst="rect">
            <a:avLst/>
          </a:prstGeom>
          <a:ln w="3175">
            <a:solidFill>
              <a:schemeClr val="tx1"/>
            </a:solidFill>
          </a:ln>
        </p:spPr>
      </p:pic>
    </p:spTree>
    <p:extLst>
      <p:ext uri="{BB962C8B-B14F-4D97-AF65-F5344CB8AC3E}">
        <p14:creationId xmlns:p14="http://schemas.microsoft.com/office/powerpoint/2010/main" val="703871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2" name="TextBox 1"/>
          <p:cNvSpPr txBox="1"/>
          <p:nvPr/>
        </p:nvSpPr>
        <p:spPr>
          <a:xfrm>
            <a:off x="366761" y="516305"/>
            <a:ext cx="13050107"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For More Information…</a:t>
            </a:r>
          </a:p>
        </p:txBody>
      </p:sp>
      <p:sp>
        <p:nvSpPr>
          <p:cNvPr id="9" name="Rectangle 3">
            <a:extLst>
              <a:ext uri="{FF2B5EF4-FFF2-40B4-BE49-F238E27FC236}">
                <a16:creationId xmlns:a16="http://schemas.microsoft.com/office/drawing/2014/main" id="{02BD9824-BA22-764C-B2C0-6B8EBDAF71E7}"/>
              </a:ext>
            </a:extLst>
          </p:cNvPr>
          <p:cNvSpPr txBox="1">
            <a:spLocks/>
          </p:cNvSpPr>
          <p:nvPr/>
        </p:nvSpPr>
        <p:spPr>
          <a:xfrm>
            <a:off x="548383" y="2446866"/>
            <a:ext cx="12869920" cy="5116793"/>
          </a:xfrm>
          <a:prstGeom prst="rect">
            <a:avLst/>
          </a:prstGeom>
          <a:noFill/>
        </p:spPr>
        <p:txBody>
          <a:bodyPr lIns="0" rIns="20726"/>
          <a:lstStyle/>
          <a:p>
            <a:pPr marL="518145" indent="-518145">
              <a:spcBef>
                <a:spcPts val="680"/>
              </a:spcBef>
              <a:spcAft>
                <a:spcPts val="1360"/>
              </a:spcAft>
              <a:buFont typeface="Arial" panose="020B0604020202020204" pitchFamily="34" charset="0"/>
              <a:buChar char="•"/>
            </a:pPr>
            <a:r>
              <a:rPr lang="en-US" sz="3627" dirty="0">
                <a:solidFill>
                  <a:prstClr val="black"/>
                </a:solidFill>
                <a:latin typeface="Halyard Display"/>
                <a:cs typeface="Calisto MT"/>
              </a:rPr>
              <a:t>For info on </a:t>
            </a:r>
            <a:r>
              <a:rPr lang="en-US" sz="3627" dirty="0">
                <a:solidFill>
                  <a:srgbClr val="C48170"/>
                </a:solidFill>
                <a:latin typeface="Halyard Display"/>
                <a:cs typeface="Calisto MT"/>
              </a:rPr>
              <a:t>redistricting law</a:t>
            </a:r>
            <a:r>
              <a:rPr lang="en-US" sz="3627" dirty="0">
                <a:solidFill>
                  <a:prstClr val="black"/>
                </a:solidFill>
                <a:latin typeface="Halyard Display"/>
                <a:cs typeface="Calisto MT"/>
              </a:rPr>
              <a:t>…</a:t>
            </a:r>
          </a:p>
          <a:p>
            <a:pPr marL="518145" indent="-518145">
              <a:spcBef>
                <a:spcPts val="680"/>
              </a:spcBef>
              <a:spcAft>
                <a:spcPts val="1360"/>
              </a:spcAft>
              <a:buFont typeface="Arial" panose="020B0604020202020204" pitchFamily="34" charset="0"/>
              <a:buChar char="•"/>
            </a:pPr>
            <a:r>
              <a:rPr lang="en-US" sz="3627" dirty="0">
                <a:solidFill>
                  <a:prstClr val="black"/>
                </a:solidFill>
                <a:latin typeface="Halyard Display"/>
                <a:cs typeface="Calisto MT"/>
              </a:rPr>
              <a:t>For info on </a:t>
            </a:r>
            <a:r>
              <a:rPr lang="en-US" sz="3627" dirty="0">
                <a:solidFill>
                  <a:srgbClr val="C48170"/>
                </a:solidFill>
                <a:latin typeface="Halyard Display"/>
                <a:cs typeface="Calisto MT"/>
              </a:rPr>
              <a:t>process requirements</a:t>
            </a:r>
            <a:r>
              <a:rPr lang="en-US" sz="3627" dirty="0">
                <a:solidFill>
                  <a:prstClr val="black"/>
                </a:solidFill>
                <a:latin typeface="Halyard Display"/>
                <a:cs typeface="Calisto MT"/>
              </a:rPr>
              <a:t>, i.e. public education, language access, number of hearings, </a:t>
            </a:r>
            <a:r>
              <a:rPr lang="en-US" sz="3627" dirty="0" err="1">
                <a:solidFill>
                  <a:prstClr val="black"/>
                </a:solidFill>
                <a:latin typeface="Halyard Display"/>
                <a:cs typeface="Calisto MT"/>
              </a:rPr>
              <a:t>etc</a:t>
            </a:r>
            <a:r>
              <a:rPr lang="en-US" sz="3627" dirty="0">
                <a:solidFill>
                  <a:prstClr val="black"/>
                </a:solidFill>
                <a:latin typeface="Halyard Display"/>
                <a:cs typeface="Calisto MT"/>
              </a:rPr>
              <a:t>….</a:t>
            </a:r>
          </a:p>
          <a:p>
            <a:pPr marL="518145" indent="-518145">
              <a:spcBef>
                <a:spcPts val="680"/>
              </a:spcBef>
              <a:spcAft>
                <a:spcPts val="1360"/>
              </a:spcAft>
              <a:buFont typeface="Arial" panose="020B0604020202020204" pitchFamily="34" charset="0"/>
              <a:buChar char="•"/>
            </a:pPr>
            <a:r>
              <a:rPr lang="en-US" sz="3627" dirty="0">
                <a:solidFill>
                  <a:prstClr val="black"/>
                </a:solidFill>
                <a:latin typeface="Halyard Display"/>
                <a:cs typeface="Calisto MT"/>
              </a:rPr>
              <a:t>For redistricting </a:t>
            </a:r>
            <a:r>
              <a:rPr lang="en-US" sz="3627" dirty="0">
                <a:solidFill>
                  <a:srgbClr val="C48170"/>
                </a:solidFill>
                <a:latin typeface="Halyard Display"/>
                <a:cs typeface="Calisto MT"/>
              </a:rPr>
              <a:t>best practices</a:t>
            </a:r>
            <a:r>
              <a:rPr lang="en-US" sz="3627" dirty="0">
                <a:solidFill>
                  <a:prstClr val="black"/>
                </a:solidFill>
                <a:latin typeface="Halyard Display"/>
                <a:cs typeface="Calisto MT"/>
              </a:rPr>
              <a:t>...</a:t>
            </a:r>
          </a:p>
          <a:p>
            <a:pPr marL="518145" indent="-518145">
              <a:spcBef>
                <a:spcPts val="680"/>
              </a:spcBef>
              <a:spcAft>
                <a:spcPts val="1360"/>
              </a:spcAft>
              <a:buFont typeface="Arial" panose="020B0604020202020204" pitchFamily="34" charset="0"/>
              <a:buChar char="•"/>
            </a:pPr>
            <a:r>
              <a:rPr lang="en-US" sz="3627" dirty="0">
                <a:solidFill>
                  <a:prstClr val="black"/>
                </a:solidFill>
                <a:latin typeface="Halyard Display"/>
                <a:cs typeface="Calisto MT"/>
              </a:rPr>
              <a:t>For a </a:t>
            </a:r>
            <a:r>
              <a:rPr lang="en-US" sz="3627" dirty="0">
                <a:solidFill>
                  <a:srgbClr val="C48170"/>
                </a:solidFill>
                <a:latin typeface="Halyard Display"/>
                <a:cs typeface="Calisto MT"/>
              </a:rPr>
              <a:t>template</a:t>
            </a:r>
            <a:r>
              <a:rPr lang="en-US" sz="3627" dirty="0">
                <a:solidFill>
                  <a:prstClr val="black"/>
                </a:solidFill>
                <a:latin typeface="Halyard Display"/>
                <a:cs typeface="Calisto MT"/>
              </a:rPr>
              <a:t> for community of interest testimony…</a:t>
            </a:r>
          </a:p>
          <a:p>
            <a:pPr marL="518145" indent="-518145">
              <a:spcBef>
                <a:spcPts val="680"/>
              </a:spcBef>
              <a:spcAft>
                <a:spcPts val="1360"/>
              </a:spcAft>
              <a:buFont typeface="Arial" panose="020B0604020202020204" pitchFamily="34" charset="0"/>
              <a:buChar char="•"/>
            </a:pPr>
            <a:r>
              <a:rPr lang="en-US" sz="3627" dirty="0">
                <a:solidFill>
                  <a:prstClr val="black"/>
                </a:solidFill>
                <a:latin typeface="Halyard Display"/>
                <a:cs typeface="Calisto MT"/>
              </a:rPr>
              <a:t>For </a:t>
            </a:r>
            <a:r>
              <a:rPr lang="en-US" sz="3627" dirty="0">
                <a:solidFill>
                  <a:srgbClr val="C48170"/>
                </a:solidFill>
                <a:latin typeface="Halyard Display"/>
                <a:cs typeface="Calisto MT"/>
              </a:rPr>
              <a:t>sample outreach materials </a:t>
            </a:r>
            <a:r>
              <a:rPr lang="en-US" sz="3627" dirty="0">
                <a:solidFill>
                  <a:prstClr val="black"/>
                </a:solidFill>
                <a:latin typeface="Halyard Display"/>
                <a:cs typeface="Calisto MT"/>
              </a:rPr>
              <a:t>and social media…</a:t>
            </a:r>
          </a:p>
          <a:p>
            <a:pPr>
              <a:spcAft>
                <a:spcPts val="680"/>
              </a:spcAft>
            </a:pPr>
            <a:endParaRPr lang="en-US" sz="3627" dirty="0">
              <a:solidFill>
                <a:prstClr val="black"/>
              </a:solidFill>
              <a:latin typeface="Halyard Display"/>
              <a:cs typeface="Calisto MT"/>
            </a:endParaRPr>
          </a:p>
        </p:txBody>
      </p:sp>
    </p:spTree>
    <p:extLst>
      <p:ext uri="{BB962C8B-B14F-4D97-AF65-F5344CB8AC3E}">
        <p14:creationId xmlns:p14="http://schemas.microsoft.com/office/powerpoint/2010/main" val="3004152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53"/>
            <a:ext cx="13817600" cy="1775427"/>
          </a:xfrm>
          <a:prstGeom prst="rect">
            <a:avLst/>
          </a:prstGeom>
        </p:spPr>
      </p:pic>
      <p:sp>
        <p:nvSpPr>
          <p:cNvPr id="7" name="Rectangle 5" descr="image?w=703&amp;h=248&amp;rev=1&amp;ac=1"/>
          <p:cNvSpPr>
            <a:spLocks noChangeArrowheads="1"/>
          </p:cNvSpPr>
          <p:nvPr/>
        </p:nvSpPr>
        <p:spPr bwMode="auto">
          <a:xfrm>
            <a:off x="2708227" y="5593918"/>
            <a:ext cx="10708640" cy="32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p>
            <a:pPr algn="r" eaLnBrk="0" fontAlgn="base" hangingPunct="0">
              <a:spcBef>
                <a:spcPct val="0"/>
              </a:spcBef>
              <a:spcAft>
                <a:spcPct val="0"/>
              </a:spcAft>
              <a:defRPr/>
            </a:pPr>
            <a:endParaRPr lang="en-US" altLang="en-US" sz="4080">
              <a:solidFill>
                <a:srgbClr val="FFFFFF"/>
              </a:solidFill>
            </a:endParaRPr>
          </a:p>
        </p:txBody>
      </p:sp>
      <p:sp>
        <p:nvSpPr>
          <p:cNvPr id="8" name="TextBox 7"/>
          <p:cNvSpPr txBox="1"/>
          <p:nvPr/>
        </p:nvSpPr>
        <p:spPr>
          <a:xfrm>
            <a:off x="-382624" y="6639278"/>
            <a:ext cx="4783015" cy="894732"/>
          </a:xfrm>
          <a:prstGeom prst="rect">
            <a:avLst/>
          </a:prstGeom>
          <a:noFill/>
        </p:spPr>
        <p:txBody>
          <a:bodyPr wrap="square" rtlCol="0">
            <a:spAutoFit/>
          </a:bodyPr>
          <a:lstStyle/>
          <a:p>
            <a:pPr algn="r" eaLnBrk="0" fontAlgn="base" hangingPunct="0">
              <a:spcBef>
                <a:spcPct val="0"/>
              </a:spcBef>
              <a:spcAft>
                <a:spcPct val="0"/>
              </a:spcAft>
              <a:defRPr/>
            </a:pPr>
            <a:endParaRPr lang="en-US" altLang="en-US" sz="3627">
              <a:solidFill>
                <a:srgbClr val="FFFFFF"/>
              </a:solidFill>
            </a:endParaRPr>
          </a:p>
          <a:p>
            <a:pPr algn="r" eaLnBrk="0" fontAlgn="base" hangingPunct="0">
              <a:spcBef>
                <a:spcPct val="0"/>
              </a:spcBef>
              <a:spcAft>
                <a:spcPct val="0"/>
              </a:spcAft>
              <a:defRPr/>
            </a:pPr>
            <a:r>
              <a:rPr lang="en-US" altLang="en-US" sz="1587">
                <a:solidFill>
                  <a:srgbClr val="FFFFFF"/>
                </a:solidFill>
              </a:rPr>
              <a:t>Kathay Feng – kfeng@commoncause.org</a:t>
            </a:r>
          </a:p>
        </p:txBody>
      </p:sp>
      <p:sp>
        <p:nvSpPr>
          <p:cNvPr id="2" name="TextBox 1"/>
          <p:cNvSpPr txBox="1"/>
          <p:nvPr/>
        </p:nvSpPr>
        <p:spPr>
          <a:xfrm>
            <a:off x="366761" y="516305"/>
            <a:ext cx="13050107" cy="802207"/>
          </a:xfrm>
          <a:prstGeom prst="rect">
            <a:avLst/>
          </a:prstGeom>
          <a:noFill/>
        </p:spPr>
        <p:txBody>
          <a:bodyPr wrap="square" lIns="103632" tIns="51816" rIns="103632" bIns="51816" rtlCol="0" anchor="t">
            <a:spAutoFit/>
          </a:bodyPr>
          <a:lstStyle/>
          <a:p>
            <a:pPr algn="r">
              <a:defRPr/>
            </a:pPr>
            <a:r>
              <a:rPr lang="en-US" sz="4533" b="1" dirty="0">
                <a:solidFill>
                  <a:prstClr val="white"/>
                </a:solidFill>
                <a:latin typeface="Halyard Display" pitchFamily="50" charset="0"/>
                <a:ea typeface="Halyard Display" pitchFamily="50" charset="0"/>
                <a:cs typeface="Arial"/>
              </a:rPr>
              <a:t>For More Information…</a:t>
            </a:r>
          </a:p>
        </p:txBody>
      </p:sp>
      <p:sp>
        <p:nvSpPr>
          <p:cNvPr id="9" name="Rectangle 3">
            <a:extLst>
              <a:ext uri="{FF2B5EF4-FFF2-40B4-BE49-F238E27FC236}">
                <a16:creationId xmlns:a16="http://schemas.microsoft.com/office/drawing/2014/main" id="{02BD9824-BA22-764C-B2C0-6B8EBDAF71E7}"/>
              </a:ext>
            </a:extLst>
          </p:cNvPr>
          <p:cNvSpPr txBox="1">
            <a:spLocks/>
          </p:cNvSpPr>
          <p:nvPr/>
        </p:nvSpPr>
        <p:spPr>
          <a:xfrm>
            <a:off x="548383" y="3892959"/>
            <a:ext cx="12869920" cy="3670700"/>
          </a:xfrm>
          <a:prstGeom prst="rect">
            <a:avLst/>
          </a:prstGeom>
          <a:noFill/>
        </p:spPr>
        <p:txBody>
          <a:bodyPr lIns="0" rIns="20726"/>
          <a:lstStyle/>
          <a:p>
            <a:pPr algn="ctr">
              <a:spcAft>
                <a:spcPts val="680"/>
              </a:spcAft>
            </a:pPr>
            <a:r>
              <a:rPr lang="en-US" sz="4987" b="1" u="sng" dirty="0">
                <a:solidFill>
                  <a:srgbClr val="5B9BD5">
                    <a:lumMod val="75000"/>
                  </a:srgbClr>
                </a:solidFill>
                <a:latin typeface="Halyard Display"/>
                <a:cs typeface="Calisto MT"/>
              </a:rPr>
              <a:t>Commoncause.org/localredistricting2021/</a:t>
            </a:r>
          </a:p>
          <a:p>
            <a:pPr algn="ctr">
              <a:spcAft>
                <a:spcPts val="680"/>
              </a:spcAft>
            </a:pPr>
            <a:r>
              <a:rPr lang="en-US" altLang="en-US" sz="3627" b="1" dirty="0">
                <a:solidFill>
                  <a:srgbClr val="2A588F"/>
                </a:solidFill>
                <a:latin typeface="Halyard Display SemiBold" pitchFamily="2" charset="77"/>
                <a:ea typeface="Halyard Display" pitchFamily="50" charset="0"/>
                <a:cs typeface="Arial"/>
              </a:rPr>
              <a:t>Email us: </a:t>
            </a:r>
            <a:r>
              <a:rPr lang="en-US" altLang="en-US" sz="3627" b="1" dirty="0">
                <a:solidFill>
                  <a:schemeClr val="accent1">
                    <a:lumMod val="75000"/>
                  </a:schemeClr>
                </a:solidFill>
                <a:latin typeface="Halyard Display SemiBold" pitchFamily="2" charset="77"/>
                <a:ea typeface="Halyard Display" pitchFamily="50" charset="0"/>
                <a:cs typeface="Arial"/>
                <a:hlinkClick r:id="rId4">
                  <a:extLst>
                    <a:ext uri="{A12FA001-AC4F-418D-AE19-62706E023703}">
                      <ahyp:hlinkClr xmlns:ahyp="http://schemas.microsoft.com/office/drawing/2018/hyperlinkcolor" val="tx"/>
                    </a:ext>
                  </a:extLst>
                </a:hlinkClick>
              </a:rPr>
              <a:t>RedistrictingCA@commoncause.org</a:t>
            </a:r>
            <a:endParaRPr lang="en-US" sz="3627" b="1" u="sng" dirty="0">
              <a:solidFill>
                <a:schemeClr val="accent1">
                  <a:lumMod val="75000"/>
                </a:schemeClr>
              </a:solidFill>
              <a:latin typeface="Halyard Display"/>
              <a:cs typeface="Calisto MT"/>
            </a:endParaRPr>
          </a:p>
          <a:p>
            <a:pPr>
              <a:spcAft>
                <a:spcPts val="680"/>
              </a:spcAft>
            </a:pPr>
            <a:endParaRPr lang="en-US" sz="3627" dirty="0">
              <a:solidFill>
                <a:prstClr val="black"/>
              </a:solidFill>
              <a:latin typeface="Halyard Display"/>
              <a:cs typeface="Calisto MT"/>
            </a:endParaRPr>
          </a:p>
        </p:txBody>
      </p:sp>
    </p:spTree>
    <p:extLst>
      <p:ext uri="{BB962C8B-B14F-4D97-AF65-F5344CB8AC3E}">
        <p14:creationId xmlns:p14="http://schemas.microsoft.com/office/powerpoint/2010/main" val="145835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83"/>
        <p:cNvGrpSpPr/>
        <p:nvPr/>
      </p:nvGrpSpPr>
      <p:grpSpPr>
        <a:xfrm>
          <a:off x="0" y="0"/>
          <a:ext cx="0" cy="0"/>
          <a:chOff x="0" y="0"/>
          <a:chExt cx="0" cy="0"/>
        </a:xfrm>
      </p:grpSpPr>
      <p:pic>
        <p:nvPicPr>
          <p:cNvPr id="84" name="Google Shape;84;gddc67fcf94_0_3" descr="bg.jpg"/>
          <p:cNvPicPr preferRelativeResize="0"/>
          <p:nvPr/>
        </p:nvPicPr>
        <p:blipFill rotWithShape="1">
          <a:blip r:embed="rId3">
            <a:alphaModFix/>
          </a:blip>
          <a:srcRect l="23832" t="3120" r="23831" b="3131"/>
          <a:stretch/>
        </p:blipFill>
        <p:spPr>
          <a:xfrm>
            <a:off x="1727200" y="1"/>
            <a:ext cx="10363197" cy="7772399"/>
          </a:xfrm>
          <a:prstGeom prst="rect">
            <a:avLst/>
          </a:prstGeom>
          <a:noFill/>
          <a:ln>
            <a:noFill/>
          </a:ln>
        </p:spPr>
      </p:pic>
      <p:sp>
        <p:nvSpPr>
          <p:cNvPr id="85" name="Google Shape;85;gddc67fcf94_0_3"/>
          <p:cNvSpPr/>
          <p:nvPr/>
        </p:nvSpPr>
        <p:spPr>
          <a:xfrm>
            <a:off x="2245360" y="388620"/>
            <a:ext cx="9326880" cy="6995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03615" tIns="51793" rIns="103615" bIns="51793" anchor="ctr" anchorCtr="0">
            <a:noAutofit/>
          </a:bodyPr>
          <a:lstStyle/>
          <a:p>
            <a:pPr algn="ctr">
              <a:buClr>
                <a:srgbClr val="000000"/>
              </a:buClr>
              <a:buSzPts val="1800"/>
            </a:pPr>
            <a:endParaRPr sz="2040">
              <a:solidFill>
                <a:schemeClr val="lt1"/>
              </a:solidFill>
              <a:latin typeface="Calibri"/>
              <a:ea typeface="Calibri"/>
              <a:cs typeface="Calibri"/>
              <a:sym typeface="Calibri"/>
            </a:endParaRPr>
          </a:p>
        </p:txBody>
      </p:sp>
      <p:grpSp>
        <p:nvGrpSpPr>
          <p:cNvPr id="86" name="Google Shape;86;gddc67fcf94_0_3"/>
          <p:cNvGrpSpPr/>
          <p:nvPr/>
        </p:nvGrpSpPr>
        <p:grpSpPr>
          <a:xfrm>
            <a:off x="2387907" y="4507640"/>
            <a:ext cx="2849880" cy="2574489"/>
            <a:chOff x="758568" y="2893965"/>
            <a:chExt cx="2514600" cy="2271608"/>
          </a:xfrm>
        </p:grpSpPr>
        <p:pic>
          <p:nvPicPr>
            <p:cNvPr id="87" name="Google Shape;87;gddc67fcf94_0_3"/>
            <p:cNvPicPr preferRelativeResize="0"/>
            <p:nvPr/>
          </p:nvPicPr>
          <p:blipFill rotWithShape="1">
            <a:blip r:embed="rId4">
              <a:alphaModFix/>
            </a:blip>
            <a:srcRect/>
            <a:stretch/>
          </p:blipFill>
          <p:spPr>
            <a:xfrm>
              <a:off x="1437012" y="4053051"/>
              <a:ext cx="1112522" cy="1112522"/>
            </a:xfrm>
            <a:prstGeom prst="rect">
              <a:avLst/>
            </a:prstGeom>
            <a:noFill/>
            <a:ln>
              <a:noFill/>
            </a:ln>
          </p:spPr>
        </p:pic>
        <p:sp>
          <p:nvSpPr>
            <p:cNvPr id="88" name="Google Shape;88;gddc67fcf94_0_3"/>
            <p:cNvSpPr/>
            <p:nvPr/>
          </p:nvSpPr>
          <p:spPr>
            <a:xfrm>
              <a:off x="758568" y="2893965"/>
              <a:ext cx="2514600" cy="533400"/>
            </a:xfrm>
            <a:prstGeom prst="rect">
              <a:avLst/>
            </a:prstGeom>
            <a:solidFill>
              <a:srgbClr val="2B3990"/>
            </a:solidFill>
            <a:ln>
              <a:noFill/>
            </a:ln>
          </p:spPr>
          <p:txBody>
            <a:bodyPr spcFirstLastPara="1" wrap="square" lIns="103615" tIns="51793" rIns="103615" bIns="51793" anchor="ctr" anchorCtr="0">
              <a:noAutofit/>
            </a:bodyPr>
            <a:lstStyle/>
            <a:p>
              <a:pPr algn="ctr">
                <a:buClr>
                  <a:srgbClr val="000000"/>
                </a:buClr>
                <a:buSzPts val="1600"/>
              </a:pPr>
              <a:r>
                <a:rPr lang="en-US" sz="1813">
                  <a:solidFill>
                    <a:schemeClr val="lt1"/>
                  </a:solidFill>
                  <a:latin typeface="Arial"/>
                  <a:ea typeface="Arial"/>
                  <a:cs typeface="Arial"/>
                  <a:sym typeface="Arial"/>
                </a:rPr>
                <a:t>Policy &amp; Advocacy</a:t>
              </a:r>
              <a:endParaRPr sz="1587">
                <a:solidFill>
                  <a:srgbClr val="000000"/>
                </a:solidFill>
                <a:latin typeface="Arial"/>
                <a:ea typeface="Arial"/>
                <a:cs typeface="Arial"/>
                <a:sym typeface="Arial"/>
              </a:endParaRPr>
            </a:p>
          </p:txBody>
        </p:sp>
      </p:grpSp>
      <p:grpSp>
        <p:nvGrpSpPr>
          <p:cNvPr id="89" name="Google Shape;89;gddc67fcf94_0_3"/>
          <p:cNvGrpSpPr/>
          <p:nvPr/>
        </p:nvGrpSpPr>
        <p:grpSpPr>
          <a:xfrm>
            <a:off x="5470853" y="4507640"/>
            <a:ext cx="2849880" cy="2574489"/>
            <a:chOff x="3354814" y="2672404"/>
            <a:chExt cx="2514600" cy="2271608"/>
          </a:xfrm>
        </p:grpSpPr>
        <p:pic>
          <p:nvPicPr>
            <p:cNvPr id="90" name="Google Shape;90;gddc67fcf94_0_3" descr="qweqweqew.png"/>
            <p:cNvPicPr preferRelativeResize="0"/>
            <p:nvPr/>
          </p:nvPicPr>
          <p:blipFill rotWithShape="1">
            <a:blip r:embed="rId5">
              <a:alphaModFix/>
            </a:blip>
            <a:srcRect/>
            <a:stretch/>
          </p:blipFill>
          <p:spPr>
            <a:xfrm>
              <a:off x="4067330" y="3831490"/>
              <a:ext cx="1112522" cy="1112522"/>
            </a:xfrm>
            <a:prstGeom prst="rect">
              <a:avLst/>
            </a:prstGeom>
            <a:noFill/>
            <a:ln>
              <a:noFill/>
            </a:ln>
          </p:spPr>
        </p:pic>
        <p:sp>
          <p:nvSpPr>
            <p:cNvPr id="91" name="Google Shape;91;gddc67fcf94_0_3"/>
            <p:cNvSpPr/>
            <p:nvPr/>
          </p:nvSpPr>
          <p:spPr>
            <a:xfrm>
              <a:off x="3354814" y="2672404"/>
              <a:ext cx="2514600" cy="533400"/>
            </a:xfrm>
            <a:prstGeom prst="rect">
              <a:avLst/>
            </a:prstGeom>
            <a:solidFill>
              <a:srgbClr val="2B3990"/>
            </a:solidFill>
            <a:ln>
              <a:noFill/>
            </a:ln>
          </p:spPr>
          <p:txBody>
            <a:bodyPr spcFirstLastPara="1" wrap="square" lIns="103615" tIns="51793" rIns="103615" bIns="51793" anchor="ctr" anchorCtr="0">
              <a:noAutofit/>
            </a:bodyPr>
            <a:lstStyle/>
            <a:p>
              <a:pPr algn="ctr">
                <a:buClr>
                  <a:srgbClr val="000000"/>
                </a:buClr>
                <a:buSzPts val="1600"/>
              </a:pPr>
              <a:r>
                <a:rPr lang="en-US" sz="1813">
                  <a:solidFill>
                    <a:srgbClr val="FFFFFF"/>
                  </a:solidFill>
                  <a:latin typeface="Arial"/>
                  <a:ea typeface="Arial"/>
                  <a:cs typeface="Arial"/>
                  <a:sym typeface="Arial"/>
                </a:rPr>
                <a:t>Cross-Sector Collaboration</a:t>
              </a:r>
              <a:endParaRPr sz="1587">
                <a:solidFill>
                  <a:srgbClr val="000000"/>
                </a:solidFill>
                <a:latin typeface="Arial"/>
                <a:ea typeface="Arial"/>
                <a:cs typeface="Arial"/>
                <a:sym typeface="Arial"/>
              </a:endParaRPr>
            </a:p>
          </p:txBody>
        </p:sp>
      </p:grpSp>
      <p:grpSp>
        <p:nvGrpSpPr>
          <p:cNvPr id="92" name="Google Shape;92;gddc67fcf94_0_3"/>
          <p:cNvGrpSpPr/>
          <p:nvPr/>
        </p:nvGrpSpPr>
        <p:grpSpPr>
          <a:xfrm>
            <a:off x="8581756" y="4507640"/>
            <a:ext cx="2849880" cy="2574489"/>
            <a:chOff x="5942598" y="2086868"/>
            <a:chExt cx="2514600" cy="2271608"/>
          </a:xfrm>
        </p:grpSpPr>
        <p:pic>
          <p:nvPicPr>
            <p:cNvPr id="93" name="Google Shape;93;gddc67fcf94_0_3"/>
            <p:cNvPicPr preferRelativeResize="0"/>
            <p:nvPr/>
          </p:nvPicPr>
          <p:blipFill rotWithShape="1">
            <a:blip r:embed="rId6">
              <a:alphaModFix/>
            </a:blip>
            <a:srcRect/>
            <a:stretch/>
          </p:blipFill>
          <p:spPr>
            <a:xfrm>
              <a:off x="6641922" y="3245954"/>
              <a:ext cx="1112522" cy="1112522"/>
            </a:xfrm>
            <a:prstGeom prst="rect">
              <a:avLst/>
            </a:prstGeom>
            <a:noFill/>
            <a:ln>
              <a:noFill/>
            </a:ln>
          </p:spPr>
        </p:pic>
        <p:sp>
          <p:nvSpPr>
            <p:cNvPr id="94" name="Google Shape;94;gddc67fcf94_0_3"/>
            <p:cNvSpPr/>
            <p:nvPr/>
          </p:nvSpPr>
          <p:spPr>
            <a:xfrm>
              <a:off x="5942598" y="2086868"/>
              <a:ext cx="2514600" cy="533400"/>
            </a:xfrm>
            <a:prstGeom prst="rect">
              <a:avLst/>
            </a:prstGeom>
            <a:solidFill>
              <a:srgbClr val="2B3990"/>
            </a:solidFill>
            <a:ln>
              <a:noFill/>
            </a:ln>
          </p:spPr>
          <p:txBody>
            <a:bodyPr spcFirstLastPara="1" wrap="square" lIns="103615" tIns="51793" rIns="103615" bIns="51793" anchor="ctr" anchorCtr="0">
              <a:noAutofit/>
            </a:bodyPr>
            <a:lstStyle/>
            <a:p>
              <a:pPr algn="ctr">
                <a:buClr>
                  <a:srgbClr val="000000"/>
                </a:buClr>
                <a:buSzPts val="1600"/>
              </a:pPr>
              <a:r>
                <a:rPr lang="en-US" sz="1813">
                  <a:solidFill>
                    <a:schemeClr val="lt1"/>
                  </a:solidFill>
                  <a:latin typeface="Arial"/>
                  <a:ea typeface="Arial"/>
                  <a:cs typeface="Arial"/>
                  <a:sym typeface="Arial"/>
                </a:rPr>
                <a:t>Nonprofit Capacity Building</a:t>
              </a:r>
              <a:endParaRPr sz="1587">
                <a:solidFill>
                  <a:srgbClr val="000000"/>
                </a:solidFill>
                <a:latin typeface="Arial"/>
                <a:ea typeface="Arial"/>
                <a:cs typeface="Arial"/>
                <a:sym typeface="Arial"/>
              </a:endParaRPr>
            </a:p>
          </p:txBody>
        </p:sp>
      </p:grpSp>
      <p:pic>
        <p:nvPicPr>
          <p:cNvPr id="95" name="Google Shape;95;gddc67fcf94_0_3" descr="what we do.png"/>
          <p:cNvPicPr preferRelativeResize="0"/>
          <p:nvPr/>
        </p:nvPicPr>
        <p:blipFill rotWithShape="1">
          <a:blip r:embed="rId7">
            <a:alphaModFix/>
          </a:blip>
          <a:srcRect/>
          <a:stretch/>
        </p:blipFill>
        <p:spPr>
          <a:xfrm>
            <a:off x="4820917" y="2770963"/>
            <a:ext cx="6039953" cy="1194913"/>
          </a:xfrm>
          <a:prstGeom prst="rect">
            <a:avLst/>
          </a:prstGeom>
          <a:noFill/>
          <a:ln>
            <a:noFill/>
          </a:ln>
        </p:spPr>
      </p:pic>
      <p:pic>
        <p:nvPicPr>
          <p:cNvPr id="96" name="Google Shape;96;gddc67fcf94_0_3" descr="Text&#10;&#10;Description automatically generated with medium confidence"/>
          <p:cNvPicPr preferRelativeResize="0"/>
          <p:nvPr/>
        </p:nvPicPr>
        <p:blipFill rotWithShape="1">
          <a:blip r:embed="rId8">
            <a:alphaModFix/>
          </a:blip>
          <a:srcRect/>
          <a:stretch/>
        </p:blipFill>
        <p:spPr>
          <a:xfrm>
            <a:off x="1727198" y="388619"/>
            <a:ext cx="5050572" cy="1993725"/>
          </a:xfrm>
          <a:prstGeom prst="rect">
            <a:avLst/>
          </a:prstGeom>
          <a:noFill/>
          <a:ln>
            <a:noFill/>
          </a:ln>
        </p:spPr>
      </p:pic>
    </p:spTree>
    <p:extLst>
      <p:ext uri="{BB962C8B-B14F-4D97-AF65-F5344CB8AC3E}">
        <p14:creationId xmlns:p14="http://schemas.microsoft.com/office/powerpoint/2010/main" val="72173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20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100"/>
        <p:cNvGrpSpPr/>
        <p:nvPr/>
      </p:nvGrpSpPr>
      <p:grpSpPr>
        <a:xfrm>
          <a:off x="0" y="0"/>
          <a:ext cx="0" cy="0"/>
          <a:chOff x="0" y="0"/>
          <a:chExt cx="0" cy="0"/>
        </a:xfrm>
      </p:grpSpPr>
      <p:pic>
        <p:nvPicPr>
          <p:cNvPr id="101" name="Google Shape;101;gddc67fcf94_0_138" descr="bg.jpg"/>
          <p:cNvPicPr preferRelativeResize="0"/>
          <p:nvPr/>
        </p:nvPicPr>
        <p:blipFill rotWithShape="1">
          <a:blip r:embed="rId3">
            <a:alphaModFix/>
          </a:blip>
          <a:srcRect l="23832" t="3120" r="23831" b="3131"/>
          <a:stretch/>
        </p:blipFill>
        <p:spPr>
          <a:xfrm>
            <a:off x="1727200" y="1"/>
            <a:ext cx="10363197" cy="7772399"/>
          </a:xfrm>
          <a:prstGeom prst="rect">
            <a:avLst/>
          </a:prstGeom>
          <a:noFill/>
          <a:ln>
            <a:noFill/>
          </a:ln>
        </p:spPr>
      </p:pic>
      <p:sp>
        <p:nvSpPr>
          <p:cNvPr id="102" name="Google Shape;102;gddc67fcf94_0_138"/>
          <p:cNvSpPr/>
          <p:nvPr/>
        </p:nvSpPr>
        <p:spPr>
          <a:xfrm>
            <a:off x="2245360" y="388620"/>
            <a:ext cx="9326880" cy="6995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03615" tIns="51793" rIns="103615" bIns="51793" anchor="ctr" anchorCtr="0">
            <a:noAutofit/>
          </a:bodyPr>
          <a:lstStyle/>
          <a:p>
            <a:pPr algn="ctr">
              <a:buClr>
                <a:srgbClr val="000000"/>
              </a:buClr>
              <a:buSzPts val="1800"/>
            </a:pPr>
            <a:endParaRPr sz="2040">
              <a:solidFill>
                <a:schemeClr val="lt1"/>
              </a:solidFill>
              <a:latin typeface="Calibri"/>
              <a:ea typeface="Calibri"/>
              <a:cs typeface="Calibri"/>
              <a:sym typeface="Calibri"/>
            </a:endParaRPr>
          </a:p>
        </p:txBody>
      </p:sp>
      <p:pic>
        <p:nvPicPr>
          <p:cNvPr id="103" name="Google Shape;103;gddc67fcf94_0_138" descr="Text&#10;&#10;Description automatically generated with medium confidence"/>
          <p:cNvPicPr preferRelativeResize="0"/>
          <p:nvPr/>
        </p:nvPicPr>
        <p:blipFill rotWithShape="1">
          <a:blip r:embed="rId4">
            <a:alphaModFix/>
          </a:blip>
          <a:srcRect/>
          <a:stretch/>
        </p:blipFill>
        <p:spPr>
          <a:xfrm>
            <a:off x="1727199" y="388620"/>
            <a:ext cx="3635457" cy="1292607"/>
          </a:xfrm>
          <a:prstGeom prst="rect">
            <a:avLst/>
          </a:prstGeom>
          <a:noFill/>
          <a:ln>
            <a:noFill/>
          </a:ln>
        </p:spPr>
      </p:pic>
      <p:pic>
        <p:nvPicPr>
          <p:cNvPr id="104" name="Google Shape;104;gddc67fcf94_0_138"/>
          <p:cNvPicPr preferRelativeResize="0"/>
          <p:nvPr/>
        </p:nvPicPr>
        <p:blipFill rotWithShape="1">
          <a:blip r:embed="rId5">
            <a:alphaModFix/>
          </a:blip>
          <a:srcRect/>
          <a:stretch/>
        </p:blipFill>
        <p:spPr>
          <a:xfrm>
            <a:off x="3456015" y="1832005"/>
            <a:ext cx="7076590" cy="3682682"/>
          </a:xfrm>
          <a:prstGeom prst="rect">
            <a:avLst/>
          </a:prstGeom>
          <a:noFill/>
          <a:ln w="19050" cap="flat" cmpd="sng">
            <a:solidFill>
              <a:srgbClr val="73B148"/>
            </a:solidFill>
            <a:prstDash val="solid"/>
            <a:round/>
            <a:headEnd type="none" w="sm" len="sm"/>
            <a:tailEnd type="none" w="sm" len="sm"/>
          </a:ln>
        </p:spPr>
      </p:pic>
      <p:sp>
        <p:nvSpPr>
          <p:cNvPr id="105" name="Google Shape;105;gddc67fcf94_0_138"/>
          <p:cNvSpPr txBox="1"/>
          <p:nvPr/>
        </p:nvSpPr>
        <p:spPr>
          <a:xfrm>
            <a:off x="3306160" y="5728037"/>
            <a:ext cx="7205280" cy="1624256"/>
          </a:xfrm>
          <a:prstGeom prst="rect">
            <a:avLst/>
          </a:prstGeom>
          <a:solidFill>
            <a:schemeClr val="lt1"/>
          </a:solidFill>
          <a:ln>
            <a:noFill/>
          </a:ln>
        </p:spPr>
        <p:txBody>
          <a:bodyPr spcFirstLastPara="1" wrap="square" lIns="103615" tIns="103615" rIns="103615" bIns="103615" anchor="t" anchorCtr="0">
            <a:spAutoFit/>
          </a:bodyPr>
          <a:lstStyle/>
          <a:p>
            <a:pPr>
              <a:lnSpc>
                <a:spcPct val="155556"/>
              </a:lnSpc>
              <a:buClr>
                <a:srgbClr val="000000"/>
              </a:buClr>
              <a:buSzPts val="1400"/>
            </a:pPr>
            <a:r>
              <a:rPr lang="en-US" sz="1587">
                <a:solidFill>
                  <a:srgbClr val="595959"/>
                </a:solidFill>
                <a:latin typeface="Georgia"/>
                <a:ea typeface="Georgia"/>
                <a:cs typeface="Georgia"/>
                <a:sym typeface="Georgia"/>
              </a:rPr>
              <a:t>San Mateo County’s elected officials are overwhelmingly white and male. The Bay Area as a whole is 60 percent people of color, but people of color hold just 34 percent of top local elected offices. </a:t>
            </a:r>
            <a:endParaRPr sz="2040"/>
          </a:p>
          <a:p>
            <a:pPr>
              <a:lnSpc>
                <a:spcPct val="155556"/>
              </a:lnSpc>
              <a:buClr>
                <a:srgbClr val="000000"/>
              </a:buClr>
              <a:buSzPts val="1000"/>
            </a:pPr>
            <a:r>
              <a:rPr lang="en-US" sz="1133">
                <a:solidFill>
                  <a:srgbClr val="595959"/>
                </a:solidFill>
                <a:latin typeface="Georgia"/>
                <a:ea typeface="Georgia"/>
                <a:cs typeface="Georgia"/>
                <a:sym typeface="Georgia"/>
              </a:rPr>
              <a:t>(source: Bay Area Equity Atlas)</a:t>
            </a:r>
            <a:endParaRPr sz="1133">
              <a:solidFill>
                <a:srgbClr val="595959"/>
              </a:solidFill>
              <a:latin typeface="Georgia"/>
              <a:ea typeface="Georgia"/>
              <a:cs typeface="Georgia"/>
              <a:sym typeface="Georgia"/>
            </a:endParaRPr>
          </a:p>
        </p:txBody>
      </p:sp>
    </p:spTree>
    <p:extLst>
      <p:ext uri="{BB962C8B-B14F-4D97-AF65-F5344CB8AC3E}">
        <p14:creationId xmlns:p14="http://schemas.microsoft.com/office/powerpoint/2010/main" val="15777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1000"/>
                                        <p:tgtEl>
                                          <p:spTgt spid="10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22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109"/>
        <p:cNvGrpSpPr/>
        <p:nvPr/>
      </p:nvGrpSpPr>
      <p:grpSpPr>
        <a:xfrm>
          <a:off x="0" y="0"/>
          <a:ext cx="0" cy="0"/>
          <a:chOff x="0" y="0"/>
          <a:chExt cx="0" cy="0"/>
        </a:xfrm>
      </p:grpSpPr>
      <p:pic>
        <p:nvPicPr>
          <p:cNvPr id="110" name="Google Shape;110;gddc67fcf94_0_69" descr="bg.jpg"/>
          <p:cNvPicPr preferRelativeResize="0"/>
          <p:nvPr/>
        </p:nvPicPr>
        <p:blipFill rotWithShape="1">
          <a:blip r:embed="rId3">
            <a:alphaModFix/>
          </a:blip>
          <a:srcRect l="23832" t="3120" r="23831" b="3131"/>
          <a:stretch/>
        </p:blipFill>
        <p:spPr>
          <a:xfrm>
            <a:off x="1727200" y="1"/>
            <a:ext cx="10363197" cy="7772399"/>
          </a:xfrm>
          <a:prstGeom prst="rect">
            <a:avLst/>
          </a:prstGeom>
          <a:noFill/>
          <a:ln>
            <a:noFill/>
          </a:ln>
        </p:spPr>
      </p:pic>
      <p:sp>
        <p:nvSpPr>
          <p:cNvPr id="111" name="Google Shape;111;gddc67fcf94_0_69"/>
          <p:cNvSpPr/>
          <p:nvPr/>
        </p:nvSpPr>
        <p:spPr>
          <a:xfrm>
            <a:off x="2245360" y="388620"/>
            <a:ext cx="9326880" cy="6995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03615" tIns="51793" rIns="103615" bIns="51793" anchor="ctr" anchorCtr="0">
            <a:noAutofit/>
          </a:bodyPr>
          <a:lstStyle/>
          <a:p>
            <a:pPr algn="ctr">
              <a:buClr>
                <a:srgbClr val="000000"/>
              </a:buClr>
              <a:buSzPts val="1800"/>
            </a:pPr>
            <a:endParaRPr sz="2040">
              <a:solidFill>
                <a:schemeClr val="lt1"/>
              </a:solidFill>
              <a:latin typeface="Calibri"/>
              <a:ea typeface="Calibri"/>
              <a:cs typeface="Calibri"/>
              <a:sym typeface="Calibri"/>
            </a:endParaRPr>
          </a:p>
        </p:txBody>
      </p:sp>
      <p:pic>
        <p:nvPicPr>
          <p:cNvPr id="112" name="Google Shape;112;gddc67fcf94_0_69" descr="Text&#10;&#10;Description automatically generated with medium confidence"/>
          <p:cNvPicPr preferRelativeResize="0"/>
          <p:nvPr/>
        </p:nvPicPr>
        <p:blipFill rotWithShape="1">
          <a:blip r:embed="rId4">
            <a:alphaModFix/>
          </a:blip>
          <a:srcRect/>
          <a:stretch/>
        </p:blipFill>
        <p:spPr>
          <a:xfrm>
            <a:off x="1727199" y="388620"/>
            <a:ext cx="3635457" cy="1292607"/>
          </a:xfrm>
          <a:prstGeom prst="rect">
            <a:avLst/>
          </a:prstGeom>
          <a:noFill/>
          <a:ln>
            <a:noFill/>
          </a:ln>
        </p:spPr>
      </p:pic>
      <p:sp>
        <p:nvSpPr>
          <p:cNvPr id="113" name="Google Shape;113;gddc67fcf94_0_69"/>
          <p:cNvSpPr txBox="1"/>
          <p:nvPr/>
        </p:nvSpPr>
        <p:spPr>
          <a:xfrm>
            <a:off x="5297597" y="4423853"/>
            <a:ext cx="5937760" cy="767380"/>
          </a:xfrm>
          <a:prstGeom prst="rect">
            <a:avLst/>
          </a:prstGeom>
          <a:solidFill>
            <a:schemeClr val="lt1"/>
          </a:solidFill>
          <a:ln>
            <a:noFill/>
          </a:ln>
        </p:spPr>
        <p:txBody>
          <a:bodyPr spcFirstLastPara="1" wrap="square" lIns="103615" tIns="103615" rIns="103615" bIns="103615" anchor="t" anchorCtr="0">
            <a:noAutofit/>
          </a:bodyPr>
          <a:lstStyle/>
          <a:p>
            <a:pPr>
              <a:buClr>
                <a:srgbClr val="000000"/>
              </a:buClr>
              <a:buSzPts val="1400"/>
            </a:pPr>
            <a:endParaRPr sz="1587">
              <a:solidFill>
                <a:srgbClr val="000000"/>
              </a:solidFill>
              <a:latin typeface="Calibri"/>
              <a:ea typeface="Calibri"/>
              <a:cs typeface="Calibri"/>
              <a:sym typeface="Calibri"/>
            </a:endParaRPr>
          </a:p>
        </p:txBody>
      </p:sp>
      <p:pic>
        <p:nvPicPr>
          <p:cNvPr id="114" name="Google Shape;114;gddc67fcf94_0_69"/>
          <p:cNvPicPr preferRelativeResize="0"/>
          <p:nvPr/>
        </p:nvPicPr>
        <p:blipFill rotWithShape="1">
          <a:blip r:embed="rId5">
            <a:alphaModFix/>
          </a:blip>
          <a:srcRect/>
          <a:stretch/>
        </p:blipFill>
        <p:spPr>
          <a:xfrm>
            <a:off x="4929292" y="1264942"/>
            <a:ext cx="6252373" cy="4250595"/>
          </a:xfrm>
          <a:prstGeom prst="rect">
            <a:avLst/>
          </a:prstGeom>
          <a:noFill/>
          <a:ln>
            <a:noFill/>
          </a:ln>
        </p:spPr>
      </p:pic>
      <p:sp>
        <p:nvSpPr>
          <p:cNvPr id="115" name="Google Shape;115;gddc67fcf94_0_69"/>
          <p:cNvSpPr txBox="1"/>
          <p:nvPr/>
        </p:nvSpPr>
        <p:spPr>
          <a:xfrm>
            <a:off x="2715871" y="6013068"/>
            <a:ext cx="8385854" cy="850968"/>
          </a:xfrm>
          <a:prstGeom prst="rect">
            <a:avLst/>
          </a:prstGeom>
          <a:noFill/>
          <a:ln>
            <a:noFill/>
          </a:ln>
        </p:spPr>
        <p:txBody>
          <a:bodyPr spcFirstLastPara="1" wrap="square" lIns="103615" tIns="103615" rIns="103615" bIns="103615" anchor="t" anchorCtr="0">
            <a:spAutoFit/>
          </a:bodyPr>
          <a:lstStyle/>
          <a:p>
            <a:pPr>
              <a:lnSpc>
                <a:spcPct val="115000"/>
              </a:lnSpc>
              <a:buClr>
                <a:srgbClr val="000000"/>
              </a:buClr>
              <a:buSzPts val="1600"/>
            </a:pPr>
            <a:r>
              <a:rPr lang="en-US" sz="1813">
                <a:solidFill>
                  <a:srgbClr val="595959"/>
                </a:solidFill>
                <a:latin typeface="Georgia"/>
                <a:ea typeface="Georgia"/>
                <a:cs typeface="Georgia"/>
                <a:sym typeface="Georgia"/>
              </a:rPr>
              <a:t>Thrive defined its role as educating, providing support, and advocating for the most fair and inclusive process.</a:t>
            </a:r>
            <a:endParaRPr sz="2720">
              <a:solidFill>
                <a:srgbClr val="595959"/>
              </a:solidFill>
              <a:latin typeface="Georgia"/>
              <a:ea typeface="Georgia"/>
              <a:cs typeface="Georgia"/>
              <a:sym typeface="Georgia"/>
            </a:endParaRPr>
          </a:p>
        </p:txBody>
      </p:sp>
      <p:sp>
        <p:nvSpPr>
          <p:cNvPr id="116" name="Google Shape;116;gddc67fcf94_0_69"/>
          <p:cNvSpPr txBox="1"/>
          <p:nvPr/>
        </p:nvSpPr>
        <p:spPr>
          <a:xfrm>
            <a:off x="5092089" y="1566955"/>
            <a:ext cx="2714220" cy="749020"/>
          </a:xfrm>
          <a:prstGeom prst="rect">
            <a:avLst/>
          </a:prstGeom>
          <a:solidFill>
            <a:schemeClr val="lt2"/>
          </a:solidFill>
          <a:ln>
            <a:noFill/>
          </a:ln>
        </p:spPr>
        <p:txBody>
          <a:bodyPr spcFirstLastPara="1" wrap="square" lIns="103615" tIns="103615" rIns="103615" bIns="103615" anchor="t" anchorCtr="0">
            <a:noAutofit/>
          </a:bodyPr>
          <a:lstStyle/>
          <a:p>
            <a:pPr>
              <a:lnSpc>
                <a:spcPct val="115000"/>
              </a:lnSpc>
              <a:buClr>
                <a:srgbClr val="000000"/>
              </a:buClr>
              <a:buSzPts val="1100"/>
            </a:pPr>
            <a:r>
              <a:rPr lang="en-US" sz="1247" b="1" u="sng">
                <a:solidFill>
                  <a:srgbClr val="666666"/>
                </a:solidFill>
                <a:latin typeface="Georgia"/>
                <a:ea typeface="Georgia"/>
                <a:cs typeface="Georgia"/>
                <a:sym typeface="Georgia"/>
              </a:rPr>
              <a:t>Redistricting</a:t>
            </a:r>
            <a:r>
              <a:rPr lang="en-US" sz="1247" b="1">
                <a:solidFill>
                  <a:srgbClr val="3F3F3F"/>
                </a:solidFill>
                <a:latin typeface="Georgia"/>
                <a:ea typeface="Georgia"/>
                <a:cs typeface="Georgia"/>
                <a:sym typeface="Georgia"/>
              </a:rPr>
              <a:t>: </a:t>
            </a:r>
            <a:r>
              <a:rPr lang="en-US" sz="1247" i="1">
                <a:solidFill>
                  <a:srgbClr val="756D6D"/>
                </a:solidFill>
                <a:latin typeface="Georgia"/>
                <a:ea typeface="Georgia"/>
                <a:cs typeface="Georgia"/>
                <a:sym typeface="Georgia"/>
              </a:rPr>
              <a:t>A Once in a Decade Opportunity</a:t>
            </a:r>
            <a:endParaRPr sz="1587" i="1">
              <a:solidFill>
                <a:srgbClr val="756D6D"/>
              </a:solidFill>
              <a:latin typeface="Georgia"/>
              <a:ea typeface="Georgia"/>
              <a:cs typeface="Georgia"/>
              <a:sym typeface="Georgia"/>
            </a:endParaRPr>
          </a:p>
        </p:txBody>
      </p:sp>
      <p:sp>
        <p:nvSpPr>
          <p:cNvPr id="117" name="Google Shape;117;gddc67fcf94_0_69"/>
          <p:cNvSpPr txBox="1"/>
          <p:nvPr/>
        </p:nvSpPr>
        <p:spPr>
          <a:xfrm>
            <a:off x="5092089" y="2433056"/>
            <a:ext cx="2714220" cy="1092060"/>
          </a:xfrm>
          <a:prstGeom prst="rect">
            <a:avLst/>
          </a:prstGeom>
          <a:solidFill>
            <a:schemeClr val="lt2"/>
          </a:solidFill>
          <a:ln>
            <a:noFill/>
          </a:ln>
        </p:spPr>
        <p:txBody>
          <a:bodyPr spcFirstLastPara="1" wrap="square" lIns="103615" tIns="103615" rIns="103615" bIns="103615" anchor="t" anchorCtr="0">
            <a:spAutoFit/>
          </a:bodyPr>
          <a:lstStyle/>
          <a:p>
            <a:pPr>
              <a:lnSpc>
                <a:spcPct val="115000"/>
              </a:lnSpc>
              <a:buClr>
                <a:srgbClr val="000000"/>
              </a:buClr>
              <a:buSzPts val="1100"/>
            </a:pPr>
            <a:r>
              <a:rPr lang="en-US" sz="1247" b="1" u="sng">
                <a:solidFill>
                  <a:srgbClr val="666666"/>
                </a:solidFill>
                <a:latin typeface="Georgia"/>
                <a:ea typeface="Georgia"/>
                <a:cs typeface="Georgia"/>
                <a:sym typeface="Georgia"/>
              </a:rPr>
              <a:t>Independent Redistricting Commission</a:t>
            </a:r>
            <a:r>
              <a:rPr lang="en-US" sz="1247" b="1">
                <a:solidFill>
                  <a:srgbClr val="666666"/>
                </a:solidFill>
                <a:latin typeface="Georgia"/>
                <a:ea typeface="Georgia"/>
                <a:cs typeface="Georgia"/>
                <a:sym typeface="Georgia"/>
              </a:rPr>
              <a:t>:</a:t>
            </a:r>
            <a:r>
              <a:rPr lang="en-US" sz="1247">
                <a:solidFill>
                  <a:srgbClr val="666666"/>
                </a:solidFill>
                <a:latin typeface="Georgia"/>
                <a:ea typeface="Georgia"/>
                <a:cs typeface="Georgia"/>
                <a:sym typeface="Georgia"/>
              </a:rPr>
              <a:t> </a:t>
            </a:r>
            <a:r>
              <a:rPr lang="en-US" sz="1247" i="1">
                <a:solidFill>
                  <a:srgbClr val="756D6D"/>
                </a:solidFill>
                <a:latin typeface="Georgia"/>
                <a:ea typeface="Georgia"/>
                <a:cs typeface="Georgia"/>
                <a:sym typeface="Georgia"/>
              </a:rPr>
              <a:t>The Next Step to Ensure Fair and Equitable Redistricting in San Mateo</a:t>
            </a:r>
            <a:r>
              <a:rPr lang="en-US" sz="1247" i="1">
                <a:solidFill>
                  <a:srgbClr val="888888"/>
                </a:solidFill>
                <a:latin typeface="Georgia"/>
                <a:ea typeface="Georgia"/>
                <a:cs typeface="Georgia"/>
                <a:sym typeface="Georgia"/>
              </a:rPr>
              <a:t> </a:t>
            </a:r>
            <a:endParaRPr sz="1247" i="1">
              <a:solidFill>
                <a:srgbClr val="888888"/>
              </a:solidFill>
              <a:latin typeface="Georgia"/>
              <a:ea typeface="Georgia"/>
              <a:cs typeface="Georgia"/>
              <a:sym typeface="Georgia"/>
            </a:endParaRPr>
          </a:p>
        </p:txBody>
      </p:sp>
      <p:sp>
        <p:nvSpPr>
          <p:cNvPr id="118" name="Google Shape;118;gddc67fcf94_0_69"/>
          <p:cNvSpPr txBox="1"/>
          <p:nvPr/>
        </p:nvSpPr>
        <p:spPr>
          <a:xfrm>
            <a:off x="5092089" y="3730098"/>
            <a:ext cx="2714220" cy="650657"/>
          </a:xfrm>
          <a:prstGeom prst="rect">
            <a:avLst/>
          </a:prstGeom>
          <a:solidFill>
            <a:schemeClr val="lt2"/>
          </a:solidFill>
          <a:ln>
            <a:noFill/>
          </a:ln>
        </p:spPr>
        <p:txBody>
          <a:bodyPr spcFirstLastPara="1" wrap="square" lIns="103615" tIns="103615" rIns="103615" bIns="103615" anchor="t" anchorCtr="0">
            <a:spAutoFit/>
          </a:bodyPr>
          <a:lstStyle/>
          <a:p>
            <a:pPr>
              <a:lnSpc>
                <a:spcPct val="115000"/>
              </a:lnSpc>
              <a:buClr>
                <a:srgbClr val="000000"/>
              </a:buClr>
              <a:buSzPts val="1100"/>
            </a:pPr>
            <a:r>
              <a:rPr lang="en-US" sz="1247" b="1" u="sng">
                <a:solidFill>
                  <a:srgbClr val="666666"/>
                </a:solidFill>
                <a:latin typeface="Georgia"/>
                <a:ea typeface="Georgia"/>
                <a:cs typeface="Georgia"/>
                <a:sym typeface="Georgia"/>
              </a:rPr>
              <a:t>District Lines and Political Power</a:t>
            </a:r>
            <a:r>
              <a:rPr lang="en-US" sz="1247" b="1">
                <a:solidFill>
                  <a:srgbClr val="666666"/>
                </a:solidFill>
                <a:latin typeface="Georgia"/>
                <a:ea typeface="Georgia"/>
                <a:cs typeface="Georgia"/>
                <a:sym typeface="Georgia"/>
              </a:rPr>
              <a:t>: </a:t>
            </a:r>
            <a:r>
              <a:rPr lang="en-US" sz="1247" i="1">
                <a:solidFill>
                  <a:srgbClr val="756D6D"/>
                </a:solidFill>
                <a:latin typeface="Georgia"/>
                <a:ea typeface="Georgia"/>
                <a:cs typeface="Georgia"/>
                <a:sym typeface="Georgia"/>
              </a:rPr>
              <a:t>State Level Redistricting</a:t>
            </a:r>
            <a:r>
              <a:rPr lang="en-US" sz="1247" i="1">
                <a:solidFill>
                  <a:srgbClr val="434343"/>
                </a:solidFill>
                <a:latin typeface="Georgia"/>
                <a:ea typeface="Georgia"/>
                <a:cs typeface="Georgia"/>
                <a:sym typeface="Georgia"/>
              </a:rPr>
              <a:t> </a:t>
            </a:r>
            <a:endParaRPr sz="1587" i="1">
              <a:solidFill>
                <a:srgbClr val="000000"/>
              </a:solidFill>
              <a:latin typeface="Georgia"/>
              <a:ea typeface="Georgia"/>
              <a:cs typeface="Georgia"/>
              <a:sym typeface="Georgia"/>
            </a:endParaRPr>
          </a:p>
        </p:txBody>
      </p:sp>
    </p:spTree>
    <p:extLst>
      <p:ext uri="{BB962C8B-B14F-4D97-AF65-F5344CB8AC3E}">
        <p14:creationId xmlns:p14="http://schemas.microsoft.com/office/powerpoint/2010/main" val="369070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additive="base">
                                        <p:cTn id="10" dur="1000"/>
                                        <p:tgtEl>
                                          <p:spTgt spid="116"/>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1000"/>
                                        <p:tgtEl>
                                          <p:spTgt spid="117"/>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additive="base">
                                        <p:cTn id="16" dur="1000"/>
                                        <p:tgtEl>
                                          <p:spTgt spid="1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animEffect transition="in" filter="fade">
                                      <p:cBhvr>
                                        <p:cTn id="21" dur="21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122"/>
        <p:cNvGrpSpPr/>
        <p:nvPr/>
      </p:nvGrpSpPr>
      <p:grpSpPr>
        <a:xfrm>
          <a:off x="0" y="0"/>
          <a:ext cx="0" cy="0"/>
          <a:chOff x="0" y="0"/>
          <a:chExt cx="0" cy="0"/>
        </a:xfrm>
      </p:grpSpPr>
      <p:pic>
        <p:nvPicPr>
          <p:cNvPr id="123" name="Google Shape;123;gddc67fcf94_0_156" descr="bg.jpg"/>
          <p:cNvPicPr preferRelativeResize="0"/>
          <p:nvPr/>
        </p:nvPicPr>
        <p:blipFill rotWithShape="1">
          <a:blip r:embed="rId3">
            <a:alphaModFix/>
          </a:blip>
          <a:srcRect l="23832" t="3121" r="23832" b="3131"/>
          <a:stretch/>
        </p:blipFill>
        <p:spPr>
          <a:xfrm>
            <a:off x="1727200" y="1"/>
            <a:ext cx="10363197" cy="7772399"/>
          </a:xfrm>
          <a:prstGeom prst="rect">
            <a:avLst/>
          </a:prstGeom>
          <a:noFill/>
          <a:ln>
            <a:noFill/>
          </a:ln>
        </p:spPr>
      </p:pic>
      <p:sp>
        <p:nvSpPr>
          <p:cNvPr id="124" name="Google Shape;124;gddc67fcf94_0_156"/>
          <p:cNvSpPr/>
          <p:nvPr/>
        </p:nvSpPr>
        <p:spPr>
          <a:xfrm>
            <a:off x="2245360" y="388620"/>
            <a:ext cx="9326880" cy="6995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03615" tIns="51793" rIns="103615" bIns="51793" anchor="ctr" anchorCtr="0">
            <a:noAutofit/>
          </a:bodyPr>
          <a:lstStyle/>
          <a:p>
            <a:pPr algn="ctr"/>
            <a:endParaRPr sz="2040">
              <a:solidFill>
                <a:schemeClr val="lt1"/>
              </a:solidFill>
              <a:latin typeface="Calibri"/>
              <a:ea typeface="Calibri"/>
              <a:cs typeface="Calibri"/>
              <a:sym typeface="Calibri"/>
            </a:endParaRPr>
          </a:p>
        </p:txBody>
      </p:sp>
      <p:pic>
        <p:nvPicPr>
          <p:cNvPr id="125" name="Google Shape;125;gddc67fcf94_0_156" descr="Text&#10;&#10;Description automatically generated with medium confidence"/>
          <p:cNvPicPr preferRelativeResize="0"/>
          <p:nvPr/>
        </p:nvPicPr>
        <p:blipFill rotWithShape="1">
          <a:blip r:embed="rId4">
            <a:alphaModFix/>
          </a:blip>
          <a:srcRect/>
          <a:stretch/>
        </p:blipFill>
        <p:spPr>
          <a:xfrm>
            <a:off x="1727199" y="388620"/>
            <a:ext cx="3635457" cy="1292607"/>
          </a:xfrm>
          <a:prstGeom prst="rect">
            <a:avLst/>
          </a:prstGeom>
          <a:noFill/>
          <a:ln>
            <a:noFill/>
          </a:ln>
        </p:spPr>
      </p:pic>
      <p:sp>
        <p:nvSpPr>
          <p:cNvPr id="126" name="Google Shape;126;gddc67fcf94_0_156"/>
          <p:cNvSpPr txBox="1"/>
          <p:nvPr/>
        </p:nvSpPr>
        <p:spPr>
          <a:xfrm>
            <a:off x="3233193" y="1418033"/>
            <a:ext cx="7873720" cy="523186"/>
          </a:xfrm>
          <a:prstGeom prst="rect">
            <a:avLst/>
          </a:prstGeom>
          <a:noFill/>
          <a:ln>
            <a:noFill/>
          </a:ln>
        </p:spPr>
        <p:txBody>
          <a:bodyPr spcFirstLastPara="1" wrap="square" lIns="103615" tIns="103615" rIns="103615" bIns="103615" anchor="t" anchorCtr="0">
            <a:spAutoFit/>
          </a:bodyPr>
          <a:lstStyle/>
          <a:p>
            <a:pPr algn="ctr"/>
            <a:r>
              <a:rPr lang="en-US" sz="2040" dirty="0">
                <a:solidFill>
                  <a:schemeClr val="tx1">
                    <a:lumMod val="65000"/>
                    <a:lumOff val="35000"/>
                  </a:schemeClr>
                </a:solidFill>
                <a:latin typeface="Georgia"/>
                <a:ea typeface="Georgia"/>
                <a:cs typeface="Georgia"/>
                <a:sym typeface="Georgia"/>
              </a:rPr>
              <a:t>Thank You to Our Community Partners</a:t>
            </a:r>
            <a:endParaRPr sz="2040" dirty="0">
              <a:solidFill>
                <a:schemeClr val="tx1">
                  <a:lumMod val="65000"/>
                  <a:lumOff val="35000"/>
                </a:schemeClr>
              </a:solidFill>
              <a:latin typeface="Georgia"/>
              <a:ea typeface="Georgia"/>
              <a:cs typeface="Georgia"/>
              <a:sym typeface="Georgia"/>
            </a:endParaRPr>
          </a:p>
        </p:txBody>
      </p:sp>
      <p:pic>
        <p:nvPicPr>
          <p:cNvPr id="127" name="Google Shape;127;gddc67fcf94_0_156"/>
          <p:cNvPicPr preferRelativeResize="0"/>
          <p:nvPr/>
        </p:nvPicPr>
        <p:blipFill>
          <a:blip r:embed="rId5">
            <a:alphaModFix/>
          </a:blip>
          <a:stretch>
            <a:fillRect/>
          </a:stretch>
        </p:blipFill>
        <p:spPr>
          <a:xfrm>
            <a:off x="3113579" y="4584841"/>
            <a:ext cx="2106073" cy="2115083"/>
          </a:xfrm>
          <a:prstGeom prst="rect">
            <a:avLst/>
          </a:prstGeom>
          <a:noFill/>
          <a:ln>
            <a:noFill/>
          </a:ln>
        </p:spPr>
      </p:pic>
      <p:pic>
        <p:nvPicPr>
          <p:cNvPr id="128" name="Google Shape;128;gddc67fcf94_0_156"/>
          <p:cNvPicPr preferRelativeResize="0"/>
          <p:nvPr/>
        </p:nvPicPr>
        <p:blipFill>
          <a:blip r:embed="rId6">
            <a:alphaModFix/>
          </a:blip>
          <a:stretch>
            <a:fillRect/>
          </a:stretch>
        </p:blipFill>
        <p:spPr>
          <a:xfrm>
            <a:off x="9428883" y="1979611"/>
            <a:ext cx="1800732" cy="1660470"/>
          </a:xfrm>
          <a:prstGeom prst="rect">
            <a:avLst/>
          </a:prstGeom>
          <a:noFill/>
          <a:ln>
            <a:noFill/>
          </a:ln>
        </p:spPr>
      </p:pic>
      <p:pic>
        <p:nvPicPr>
          <p:cNvPr id="129" name="Google Shape;129;gddc67fcf94_0_156"/>
          <p:cNvPicPr preferRelativeResize="0"/>
          <p:nvPr/>
        </p:nvPicPr>
        <p:blipFill>
          <a:blip r:embed="rId7">
            <a:alphaModFix/>
          </a:blip>
          <a:stretch>
            <a:fillRect/>
          </a:stretch>
        </p:blipFill>
        <p:spPr>
          <a:xfrm>
            <a:off x="6454225" y="5857259"/>
            <a:ext cx="4880567" cy="1044395"/>
          </a:xfrm>
          <a:prstGeom prst="rect">
            <a:avLst/>
          </a:prstGeom>
          <a:noFill/>
          <a:ln>
            <a:noFill/>
          </a:ln>
        </p:spPr>
      </p:pic>
      <p:pic>
        <p:nvPicPr>
          <p:cNvPr id="130" name="Google Shape;130;gddc67fcf94_0_156"/>
          <p:cNvPicPr preferRelativeResize="0"/>
          <p:nvPr/>
        </p:nvPicPr>
        <p:blipFill>
          <a:blip r:embed="rId8">
            <a:alphaModFix/>
          </a:blip>
          <a:stretch>
            <a:fillRect/>
          </a:stretch>
        </p:blipFill>
        <p:spPr>
          <a:xfrm>
            <a:off x="2369205" y="2284543"/>
            <a:ext cx="3635450" cy="1378558"/>
          </a:xfrm>
          <a:prstGeom prst="rect">
            <a:avLst/>
          </a:prstGeom>
          <a:noFill/>
          <a:ln>
            <a:noFill/>
          </a:ln>
        </p:spPr>
      </p:pic>
      <p:pic>
        <p:nvPicPr>
          <p:cNvPr id="3" name="Picture 2" descr="Graphical user interface, text, application, chat or text message&#10;&#10;Description automatically generated">
            <a:extLst>
              <a:ext uri="{FF2B5EF4-FFF2-40B4-BE49-F238E27FC236}">
                <a16:creationId xmlns:a16="http://schemas.microsoft.com/office/drawing/2014/main" id="{B8427143-F7D4-3045-86DE-88B145549312}"/>
              </a:ext>
            </a:extLst>
          </p:cNvPr>
          <p:cNvPicPr>
            <a:picLocks noChangeAspect="1"/>
          </p:cNvPicPr>
          <p:nvPr/>
        </p:nvPicPr>
        <p:blipFill>
          <a:blip r:embed="rId9"/>
          <a:stretch>
            <a:fillRect/>
          </a:stretch>
        </p:blipFill>
        <p:spPr>
          <a:xfrm>
            <a:off x="5540442" y="3741971"/>
            <a:ext cx="4989524" cy="1696775"/>
          </a:xfrm>
          <a:prstGeom prst="rect">
            <a:avLst/>
          </a:prstGeom>
        </p:spPr>
      </p:pic>
    </p:spTree>
    <p:extLst>
      <p:ext uri="{BB962C8B-B14F-4D97-AF65-F5344CB8AC3E}">
        <p14:creationId xmlns:p14="http://schemas.microsoft.com/office/powerpoint/2010/main" val="13761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130"/>
                                        </p:tgtEl>
                                        <p:attrNameLst>
                                          <p:attrName>style.visibility</p:attrName>
                                        </p:attrNameLst>
                                      </p:cBhvr>
                                      <p:to>
                                        <p:strVal val="visible"/>
                                      </p:to>
                                    </p:set>
                                    <p:anim calcmode="lin" valueType="num">
                                      <p:cBhvr additive="base">
                                        <p:cTn id="10" dur="1000"/>
                                        <p:tgtEl>
                                          <p:spTgt spid="130"/>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27"/>
                                        </p:tgtEl>
                                        <p:attrNameLst>
                                          <p:attrName>style.visibility</p:attrName>
                                        </p:attrNameLst>
                                      </p:cBhvr>
                                      <p:to>
                                        <p:strVal val="visible"/>
                                      </p:to>
                                    </p:set>
                                    <p:anim calcmode="lin" valueType="num">
                                      <p:cBhvr additive="base">
                                        <p:cTn id="14" dur="1000"/>
                                        <p:tgtEl>
                                          <p:spTgt spid="127"/>
                                        </p:tgtEl>
                                        <p:attrNameLst>
                                          <p:attrName>ppt_x</p:attrName>
                                        </p:attrNameLst>
                                      </p:cBhvr>
                                      <p:tavLst>
                                        <p:tav tm="0">
                                          <p:val>
                                            <p:strVal val="#ppt_x-1"/>
                                          </p:val>
                                        </p:tav>
                                        <p:tav tm="100000">
                                          <p:val>
                                            <p:strVal val="#ppt_x"/>
                                          </p:val>
                                        </p:tav>
                                      </p:tavLst>
                                    </p:anim>
                                  </p:childTnLst>
                                </p:cTn>
                              </p:par>
                            </p:childTnLst>
                          </p:cTn>
                        </p:par>
                        <p:par>
                          <p:cTn id="15" fill="hold">
                            <p:stCondLst>
                              <p:cond delay="2000"/>
                            </p:stCondLst>
                            <p:childTnLst>
                              <p:par>
                                <p:cTn id="16" presetID="2" presetClass="entr" presetSubtype="2" fill="hold" nodeType="afterEffect">
                                  <p:stCondLst>
                                    <p:cond delay="0"/>
                                  </p:stCondLst>
                                  <p:childTnLst>
                                    <p:set>
                                      <p:cBhvr>
                                        <p:cTn id="17" dur="1" fill="hold">
                                          <p:stCondLst>
                                            <p:cond delay="0"/>
                                          </p:stCondLst>
                                        </p:cTn>
                                        <p:tgtEl>
                                          <p:spTgt spid="129"/>
                                        </p:tgtEl>
                                        <p:attrNameLst>
                                          <p:attrName>style.visibility</p:attrName>
                                        </p:attrNameLst>
                                      </p:cBhvr>
                                      <p:to>
                                        <p:strVal val="visible"/>
                                      </p:to>
                                    </p:set>
                                    <p:anim calcmode="lin" valueType="num">
                                      <p:cBhvr additive="base">
                                        <p:cTn id="18" dur="1000"/>
                                        <p:tgtEl>
                                          <p:spTgt spid="129"/>
                                        </p:tgtEl>
                                        <p:attrNameLst>
                                          <p:attrName>ppt_x</p:attrName>
                                        </p:attrNameLst>
                                      </p:cBhvr>
                                      <p:tavLst>
                                        <p:tav tm="0">
                                          <p:val>
                                            <p:strVal val="#ppt_x+1"/>
                                          </p:val>
                                        </p:tav>
                                        <p:tav tm="100000">
                                          <p:val>
                                            <p:strVal val="#ppt_x"/>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8"/>
                                        </p:tgtEl>
                                        <p:attrNameLst>
                                          <p:attrName>style.visibility</p:attrName>
                                        </p:attrNameLst>
                                      </p:cBhvr>
                                      <p:to>
                                        <p:strVal val="visible"/>
                                      </p:to>
                                    </p:set>
                                    <p:anim calcmode="lin" valueType="num">
                                      <p:cBhvr additive="base">
                                        <p:cTn id="22" dur="1000"/>
                                        <p:tgtEl>
                                          <p:spTgt spid="1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DBE297FA-04FF-4122-BF50-EA3365ADA31E}"/>
              </a:ext>
            </a:extLst>
          </p:cNvPr>
          <p:cNvSpPr>
            <a:spLocks noGrp="1" noChangeArrowheads="1"/>
          </p:cNvSpPr>
          <p:nvPr>
            <p:ph type="title"/>
          </p:nvPr>
        </p:nvSpPr>
        <p:spPr/>
        <p:txBody>
          <a:bodyPr/>
          <a:lstStyle/>
          <a:p>
            <a:pPr eaLnBrk="1" hangingPunct="1"/>
            <a:r>
              <a:rPr lang="en-US" altLang="en-US" dirty="0">
                <a:solidFill>
                  <a:srgbClr val="002060"/>
                </a:solidFill>
                <a:latin typeface="Arial Black" panose="020B0A04020102020204" pitchFamily="34" charset="0"/>
                <a:cs typeface="Arial" panose="020B0604020202020204" pitchFamily="34" charset="0"/>
              </a:rPr>
              <a:t>What is Redistricting?</a:t>
            </a:r>
          </a:p>
        </p:txBody>
      </p:sp>
      <p:sp>
        <p:nvSpPr>
          <p:cNvPr id="8195" name="Content Placeholder 4">
            <a:extLst>
              <a:ext uri="{FF2B5EF4-FFF2-40B4-BE49-F238E27FC236}">
                <a16:creationId xmlns:a16="http://schemas.microsoft.com/office/drawing/2014/main" id="{2D02B926-6087-4B7F-880D-CDD6D1849408}"/>
              </a:ext>
            </a:extLst>
          </p:cNvPr>
          <p:cNvSpPr>
            <a:spLocks noGrp="1" noChangeArrowheads="1"/>
          </p:cNvSpPr>
          <p:nvPr>
            <p:ph idx="1"/>
          </p:nvPr>
        </p:nvSpPr>
        <p:spPr>
          <a:xfrm>
            <a:off x="1609451" y="1751225"/>
            <a:ext cx="9593157" cy="4398962"/>
          </a:xfrm>
          <a:prstGeom prst="rect">
            <a:avLst/>
          </a:prstGeom>
        </p:spPr>
        <p:txBody>
          <a:bodyPr>
            <a:normAutofit/>
          </a:bodyPr>
          <a:lstStyle/>
          <a:p>
            <a:pPr marL="0" indent="0" algn="ctr">
              <a:buNone/>
            </a:pPr>
            <a:r>
              <a:rPr lang="en-US" altLang="en-US" sz="4000" b="1" dirty="0">
                <a:solidFill>
                  <a:srgbClr val="002060"/>
                </a:solidFill>
                <a:latin typeface="Arial" panose="020B0604020202020204" pitchFamily="34" charset="0"/>
                <a:cs typeface="Arial" panose="020B0604020202020204" pitchFamily="34" charset="0"/>
              </a:rPr>
              <a:t>Drawing new boundaries that determine which Californians are represented by each electoral district.</a:t>
            </a:r>
          </a:p>
        </p:txBody>
      </p:sp>
      <p:sp>
        <p:nvSpPr>
          <p:cNvPr id="2" name="Slide Number Placeholder 1">
            <a:extLst>
              <a:ext uri="{FF2B5EF4-FFF2-40B4-BE49-F238E27FC236}">
                <a16:creationId xmlns:a16="http://schemas.microsoft.com/office/drawing/2014/main" id="{BEA0812B-F470-40CD-996A-3717303A97F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5</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7" name="Picture 6" descr="Diagram&#10;&#10;Description automatically generated">
            <a:extLst>
              <a:ext uri="{FF2B5EF4-FFF2-40B4-BE49-F238E27FC236}">
                <a16:creationId xmlns:a16="http://schemas.microsoft.com/office/drawing/2014/main" id="{F02138F3-6440-46DD-99C1-7AF6D124F9A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436228" y="3922997"/>
            <a:ext cx="6111112" cy="3129280"/>
          </a:xfrm>
          <a:prstGeom prst="rect">
            <a:avLst/>
          </a:prstGeom>
        </p:spPr>
      </p:pic>
      <p:pic>
        <p:nvPicPr>
          <p:cNvPr id="9" name="Picture 1">
            <a:extLst>
              <a:ext uri="{FF2B5EF4-FFF2-40B4-BE49-F238E27FC236}">
                <a16:creationId xmlns:a16="http://schemas.microsoft.com/office/drawing/2014/main" id="{CC47908D-6EC2-F949-9FC4-B9C207C35928}"/>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a:extLst>
              <a:ext uri="{FF2B5EF4-FFF2-40B4-BE49-F238E27FC236}">
                <a16:creationId xmlns:a16="http://schemas.microsoft.com/office/drawing/2014/main" id="{D248FE6F-1EAD-3A45-AA16-A39E41FD233E}"/>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161593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135"/>
        <p:cNvGrpSpPr/>
        <p:nvPr/>
      </p:nvGrpSpPr>
      <p:grpSpPr>
        <a:xfrm>
          <a:off x="0" y="0"/>
          <a:ext cx="0" cy="0"/>
          <a:chOff x="0" y="0"/>
          <a:chExt cx="0" cy="0"/>
        </a:xfrm>
      </p:grpSpPr>
      <p:pic>
        <p:nvPicPr>
          <p:cNvPr id="136" name="Google Shape;136;gddc67fcf94_0_175" descr="bg.jpg"/>
          <p:cNvPicPr preferRelativeResize="0"/>
          <p:nvPr/>
        </p:nvPicPr>
        <p:blipFill rotWithShape="1">
          <a:blip r:embed="rId3">
            <a:alphaModFix/>
          </a:blip>
          <a:srcRect l="23832" t="3120" r="23831" b="3131"/>
          <a:stretch/>
        </p:blipFill>
        <p:spPr>
          <a:xfrm>
            <a:off x="1727200" y="1"/>
            <a:ext cx="10363197" cy="7772399"/>
          </a:xfrm>
          <a:prstGeom prst="rect">
            <a:avLst/>
          </a:prstGeom>
          <a:noFill/>
          <a:ln>
            <a:noFill/>
          </a:ln>
        </p:spPr>
      </p:pic>
      <p:sp>
        <p:nvSpPr>
          <p:cNvPr id="137" name="Google Shape;137;gddc67fcf94_0_175"/>
          <p:cNvSpPr/>
          <p:nvPr/>
        </p:nvSpPr>
        <p:spPr>
          <a:xfrm>
            <a:off x="2245360" y="388620"/>
            <a:ext cx="9326880" cy="6995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03615" tIns="51793" rIns="103615" bIns="51793" anchor="ctr" anchorCtr="0">
            <a:noAutofit/>
          </a:bodyPr>
          <a:lstStyle/>
          <a:p>
            <a:pPr algn="ctr">
              <a:buClr>
                <a:srgbClr val="000000"/>
              </a:buClr>
              <a:buSzPts val="1800"/>
            </a:pPr>
            <a:endParaRPr sz="2040">
              <a:solidFill>
                <a:schemeClr val="lt1"/>
              </a:solidFill>
              <a:latin typeface="Calibri"/>
              <a:ea typeface="Calibri"/>
              <a:cs typeface="Calibri"/>
              <a:sym typeface="Calibri"/>
            </a:endParaRPr>
          </a:p>
        </p:txBody>
      </p:sp>
      <p:pic>
        <p:nvPicPr>
          <p:cNvPr id="138" name="Google Shape;138;gddc67fcf94_0_175" descr="Text&#10;&#10;Description automatically generated with medium confidence"/>
          <p:cNvPicPr preferRelativeResize="0"/>
          <p:nvPr/>
        </p:nvPicPr>
        <p:blipFill rotWithShape="1">
          <a:blip r:embed="rId4">
            <a:alphaModFix/>
          </a:blip>
          <a:srcRect/>
          <a:stretch/>
        </p:blipFill>
        <p:spPr>
          <a:xfrm>
            <a:off x="1727199" y="388620"/>
            <a:ext cx="3635457" cy="1292607"/>
          </a:xfrm>
          <a:prstGeom prst="rect">
            <a:avLst/>
          </a:prstGeom>
          <a:noFill/>
          <a:ln>
            <a:noFill/>
          </a:ln>
        </p:spPr>
      </p:pic>
      <p:pic>
        <p:nvPicPr>
          <p:cNvPr id="139" name="Google Shape;139;gddc67fcf94_0_175"/>
          <p:cNvPicPr preferRelativeResize="0"/>
          <p:nvPr/>
        </p:nvPicPr>
        <p:blipFill rotWithShape="1">
          <a:blip r:embed="rId5">
            <a:alphaModFix/>
          </a:blip>
          <a:srcRect/>
          <a:stretch/>
        </p:blipFill>
        <p:spPr>
          <a:xfrm>
            <a:off x="7269172" y="4715290"/>
            <a:ext cx="3251760" cy="1742047"/>
          </a:xfrm>
          <a:prstGeom prst="rect">
            <a:avLst/>
          </a:prstGeom>
          <a:noFill/>
          <a:ln w="12700" cap="flat" cmpd="sng">
            <a:solidFill>
              <a:srgbClr val="31538F"/>
            </a:solidFill>
            <a:prstDash val="solid"/>
            <a:miter lim="8000"/>
            <a:headEnd type="none" w="sm" len="sm"/>
            <a:tailEnd type="none" w="sm" len="sm"/>
          </a:ln>
        </p:spPr>
      </p:pic>
      <p:pic>
        <p:nvPicPr>
          <p:cNvPr id="140" name="Google Shape;140;gddc67fcf94_0_175"/>
          <p:cNvPicPr preferRelativeResize="0"/>
          <p:nvPr/>
        </p:nvPicPr>
        <p:blipFill rotWithShape="1">
          <a:blip r:embed="rId6">
            <a:alphaModFix/>
          </a:blip>
          <a:srcRect/>
          <a:stretch/>
        </p:blipFill>
        <p:spPr>
          <a:xfrm>
            <a:off x="3010502" y="1811476"/>
            <a:ext cx="2766807" cy="1836654"/>
          </a:xfrm>
          <a:prstGeom prst="rect">
            <a:avLst/>
          </a:prstGeom>
          <a:noFill/>
          <a:ln w="12700" cap="flat" cmpd="sng">
            <a:solidFill>
              <a:srgbClr val="31538F"/>
            </a:solidFill>
            <a:prstDash val="solid"/>
            <a:miter lim="8000"/>
            <a:headEnd type="none" w="sm" len="sm"/>
            <a:tailEnd type="none" w="sm" len="sm"/>
          </a:ln>
        </p:spPr>
      </p:pic>
      <p:sp>
        <p:nvSpPr>
          <p:cNvPr id="141" name="Google Shape;141;gddc67fcf94_0_175"/>
          <p:cNvSpPr txBox="1"/>
          <p:nvPr/>
        </p:nvSpPr>
        <p:spPr>
          <a:xfrm>
            <a:off x="6461587" y="1002773"/>
            <a:ext cx="4510100" cy="3140056"/>
          </a:xfrm>
          <a:prstGeom prst="rect">
            <a:avLst/>
          </a:prstGeom>
          <a:noFill/>
          <a:ln>
            <a:noFill/>
          </a:ln>
        </p:spPr>
        <p:txBody>
          <a:bodyPr spcFirstLastPara="1" wrap="square" lIns="103615" tIns="103615" rIns="103615" bIns="103615" anchor="t" anchorCtr="0">
            <a:spAutoFit/>
          </a:bodyPr>
          <a:lstStyle/>
          <a:p>
            <a:pPr>
              <a:buClr>
                <a:srgbClr val="000000"/>
              </a:buClr>
              <a:buSzPts val="1400"/>
            </a:pPr>
            <a:r>
              <a:rPr lang="en-US" sz="1587">
                <a:solidFill>
                  <a:srgbClr val="595959"/>
                </a:solidFill>
                <a:highlight>
                  <a:schemeClr val="lt1"/>
                </a:highlight>
                <a:latin typeface="Georgia"/>
                <a:ea typeface="Georgia"/>
                <a:cs typeface="Georgia"/>
                <a:sym typeface="Georgia"/>
              </a:rPr>
              <a:t>“Philanthropy makes good decisions when they have good information. Thrive is able to talk to many players at once and can synthesize needs and/or opportunities for us to act on. Thrive took the lead in getting folks together because they saw the importance of redistricting and that action needed to be taken. Partners who are quick to respond and quick to activate are invaluable. We have no time to waste, so clear asks from Thrive have been key.”</a:t>
            </a:r>
            <a:endParaRPr sz="2040"/>
          </a:p>
          <a:p>
            <a:pPr>
              <a:buClr>
                <a:srgbClr val="000000"/>
              </a:buClr>
              <a:buSzPts val="1400"/>
            </a:pPr>
            <a:endParaRPr sz="1587">
              <a:solidFill>
                <a:srgbClr val="595959"/>
              </a:solidFill>
              <a:highlight>
                <a:schemeClr val="lt1"/>
              </a:highlight>
              <a:latin typeface="Georgia"/>
              <a:ea typeface="Georgia"/>
              <a:cs typeface="Georgia"/>
              <a:sym typeface="Georgia"/>
            </a:endParaRPr>
          </a:p>
          <a:p>
            <a:pPr marL="518145" indent="-370617">
              <a:buClr>
                <a:srgbClr val="3F3F3F"/>
              </a:buClr>
              <a:buSzPts val="1550"/>
              <a:buFont typeface="Georgia"/>
              <a:buChar char="-"/>
            </a:pPr>
            <a:r>
              <a:rPr lang="en-US" sz="1587" b="1">
                <a:solidFill>
                  <a:srgbClr val="595959"/>
                </a:solidFill>
                <a:highlight>
                  <a:schemeClr val="lt1"/>
                </a:highlight>
                <a:latin typeface="Georgia"/>
                <a:ea typeface="Georgia"/>
                <a:cs typeface="Georgia"/>
                <a:sym typeface="Georgia"/>
              </a:rPr>
              <a:t>Jose Santos</a:t>
            </a:r>
            <a:r>
              <a:rPr lang="en-US" sz="1587">
                <a:solidFill>
                  <a:srgbClr val="595959"/>
                </a:solidFill>
                <a:highlight>
                  <a:schemeClr val="lt1"/>
                </a:highlight>
                <a:latin typeface="Georgia"/>
                <a:ea typeface="Georgia"/>
                <a:cs typeface="Georgia"/>
                <a:sym typeface="Georgia"/>
              </a:rPr>
              <a:t>, Grove Foundation</a:t>
            </a:r>
            <a:endParaRPr sz="1587">
              <a:solidFill>
                <a:srgbClr val="595959"/>
              </a:solidFill>
              <a:highlight>
                <a:schemeClr val="lt1"/>
              </a:highlight>
              <a:latin typeface="Georgia"/>
              <a:ea typeface="Georgia"/>
              <a:cs typeface="Georgia"/>
              <a:sym typeface="Georgia"/>
            </a:endParaRPr>
          </a:p>
        </p:txBody>
      </p:sp>
      <p:sp>
        <p:nvSpPr>
          <p:cNvPr id="142" name="Google Shape;142;gddc67fcf94_0_175"/>
          <p:cNvSpPr txBox="1"/>
          <p:nvPr/>
        </p:nvSpPr>
        <p:spPr>
          <a:xfrm>
            <a:off x="2693905" y="4040447"/>
            <a:ext cx="3942300" cy="2651589"/>
          </a:xfrm>
          <a:prstGeom prst="rect">
            <a:avLst/>
          </a:prstGeom>
          <a:noFill/>
          <a:ln>
            <a:noFill/>
          </a:ln>
        </p:spPr>
        <p:txBody>
          <a:bodyPr spcFirstLastPara="1" wrap="square" lIns="103615" tIns="103615" rIns="103615" bIns="103615" anchor="t" anchorCtr="0">
            <a:spAutoFit/>
          </a:bodyPr>
          <a:lstStyle/>
          <a:p>
            <a:pPr>
              <a:buClr>
                <a:srgbClr val="000000"/>
              </a:buClr>
              <a:buSzPts val="1400"/>
            </a:pPr>
            <a:r>
              <a:rPr lang="en-US" sz="1587">
                <a:solidFill>
                  <a:srgbClr val="595959"/>
                </a:solidFill>
                <a:highlight>
                  <a:schemeClr val="lt1"/>
                </a:highlight>
                <a:latin typeface="Georgia"/>
                <a:ea typeface="Georgia"/>
                <a:cs typeface="Georgia"/>
                <a:sym typeface="Georgia"/>
              </a:rPr>
              <a:t>“Government partners like San Mateo County are an important part of the funding picture. Foundations can be helpful partners not just for funding, but have a range of ways they can support nonprofits, and lobbying is one component of that.”</a:t>
            </a:r>
            <a:endParaRPr sz="2040"/>
          </a:p>
          <a:p>
            <a:pPr>
              <a:buClr>
                <a:srgbClr val="000000"/>
              </a:buClr>
              <a:buSzPts val="1400"/>
            </a:pPr>
            <a:endParaRPr sz="1587">
              <a:solidFill>
                <a:srgbClr val="595959"/>
              </a:solidFill>
              <a:highlight>
                <a:schemeClr val="lt1"/>
              </a:highlight>
              <a:latin typeface="Georgia"/>
              <a:ea typeface="Georgia"/>
              <a:cs typeface="Georgia"/>
              <a:sym typeface="Georgia"/>
            </a:endParaRPr>
          </a:p>
          <a:p>
            <a:pPr marL="518145" indent="-370617">
              <a:buClr>
                <a:srgbClr val="3F3F3F"/>
              </a:buClr>
              <a:buSzPts val="1550"/>
              <a:buFont typeface="Georgia"/>
              <a:buChar char="-"/>
            </a:pPr>
            <a:r>
              <a:rPr lang="en-US" sz="1587" b="1">
                <a:solidFill>
                  <a:srgbClr val="595959"/>
                </a:solidFill>
                <a:highlight>
                  <a:schemeClr val="lt1"/>
                </a:highlight>
                <a:latin typeface="Georgia"/>
                <a:ea typeface="Georgia"/>
                <a:cs typeface="Georgia"/>
                <a:sym typeface="Georgia"/>
              </a:rPr>
              <a:t>Jack Mahoney</a:t>
            </a:r>
            <a:r>
              <a:rPr lang="en-US" sz="1587">
                <a:solidFill>
                  <a:srgbClr val="595959"/>
                </a:solidFill>
                <a:highlight>
                  <a:schemeClr val="lt1"/>
                </a:highlight>
                <a:latin typeface="Georgia"/>
                <a:ea typeface="Georgia"/>
                <a:cs typeface="Georgia"/>
                <a:sym typeface="Georgia"/>
              </a:rPr>
              <a:t>, Silicon Valley Community Foundation</a:t>
            </a:r>
            <a:endParaRPr sz="1587">
              <a:solidFill>
                <a:srgbClr val="595959"/>
              </a:solidFill>
              <a:highlight>
                <a:schemeClr val="lt1"/>
              </a:highlight>
              <a:latin typeface="Georgia"/>
              <a:ea typeface="Georgia"/>
              <a:cs typeface="Georgia"/>
              <a:sym typeface="Georgia"/>
            </a:endParaRPr>
          </a:p>
        </p:txBody>
      </p:sp>
    </p:spTree>
    <p:extLst>
      <p:ext uri="{BB962C8B-B14F-4D97-AF65-F5344CB8AC3E}">
        <p14:creationId xmlns:p14="http://schemas.microsoft.com/office/powerpoint/2010/main" val="17475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1000"/>
                                        <p:tgtEl>
                                          <p:spTgt spid="14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000"/>
                                        <p:tgtEl>
                                          <p:spTgt spid="139"/>
                                        </p:tgtEl>
                                        <p:attrNameLst>
                                          <p:attrName>ppt_x</p:attrName>
                                        </p:attrNameLst>
                                      </p:cBhvr>
                                      <p:tavLst>
                                        <p:tav tm="0">
                                          <p:val>
                                            <p:strVal val="#ppt_x+1"/>
                                          </p:val>
                                        </p:tav>
                                        <p:tav tm="100000">
                                          <p:val>
                                            <p:strVal val="#ppt_x"/>
                                          </p:val>
                                        </p:tav>
                                      </p:tavLst>
                                    </p:anim>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146"/>
        <p:cNvGrpSpPr/>
        <p:nvPr/>
      </p:nvGrpSpPr>
      <p:grpSpPr>
        <a:xfrm>
          <a:off x="0" y="0"/>
          <a:ext cx="0" cy="0"/>
          <a:chOff x="0" y="0"/>
          <a:chExt cx="0" cy="0"/>
        </a:xfrm>
      </p:grpSpPr>
      <p:pic>
        <p:nvPicPr>
          <p:cNvPr id="147" name="Google Shape;147;gddc67fcf94_0_189" descr="bg.jpg"/>
          <p:cNvPicPr preferRelativeResize="0"/>
          <p:nvPr/>
        </p:nvPicPr>
        <p:blipFill rotWithShape="1">
          <a:blip r:embed="rId3">
            <a:alphaModFix/>
          </a:blip>
          <a:srcRect l="23832" t="3120" r="23831" b="3131"/>
          <a:stretch/>
        </p:blipFill>
        <p:spPr>
          <a:xfrm>
            <a:off x="1727200" y="1"/>
            <a:ext cx="10363197" cy="7772399"/>
          </a:xfrm>
          <a:prstGeom prst="rect">
            <a:avLst/>
          </a:prstGeom>
          <a:noFill/>
          <a:ln>
            <a:noFill/>
          </a:ln>
        </p:spPr>
      </p:pic>
      <p:sp>
        <p:nvSpPr>
          <p:cNvPr id="148" name="Google Shape;148;gddc67fcf94_0_189"/>
          <p:cNvSpPr/>
          <p:nvPr/>
        </p:nvSpPr>
        <p:spPr>
          <a:xfrm>
            <a:off x="2245360" y="388620"/>
            <a:ext cx="9326880" cy="6995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03615" tIns="51793" rIns="103615" bIns="51793" anchor="ctr" anchorCtr="0">
            <a:noAutofit/>
          </a:bodyPr>
          <a:lstStyle/>
          <a:p>
            <a:pPr algn="ctr">
              <a:buClr>
                <a:srgbClr val="000000"/>
              </a:buClr>
              <a:buSzPts val="1800"/>
            </a:pPr>
            <a:endParaRPr sz="2040">
              <a:solidFill>
                <a:schemeClr val="lt1"/>
              </a:solidFill>
              <a:latin typeface="Calibri"/>
              <a:ea typeface="Calibri"/>
              <a:cs typeface="Calibri"/>
              <a:sym typeface="Calibri"/>
            </a:endParaRPr>
          </a:p>
        </p:txBody>
      </p:sp>
      <p:pic>
        <p:nvPicPr>
          <p:cNvPr id="149" name="Google Shape;149;gddc67fcf94_0_189" descr="Text&#10;&#10;Description automatically generated with medium confidence"/>
          <p:cNvPicPr preferRelativeResize="0"/>
          <p:nvPr/>
        </p:nvPicPr>
        <p:blipFill rotWithShape="1">
          <a:blip r:embed="rId4">
            <a:alphaModFix/>
          </a:blip>
          <a:srcRect/>
          <a:stretch/>
        </p:blipFill>
        <p:spPr>
          <a:xfrm>
            <a:off x="1727199" y="388620"/>
            <a:ext cx="3635457" cy="1292607"/>
          </a:xfrm>
          <a:prstGeom prst="rect">
            <a:avLst/>
          </a:prstGeom>
          <a:noFill/>
          <a:ln>
            <a:noFill/>
          </a:ln>
        </p:spPr>
      </p:pic>
      <p:sp>
        <p:nvSpPr>
          <p:cNvPr id="150" name="Google Shape;150;gddc67fcf94_0_189"/>
          <p:cNvSpPr txBox="1"/>
          <p:nvPr/>
        </p:nvSpPr>
        <p:spPr>
          <a:xfrm>
            <a:off x="2781710" y="2950549"/>
            <a:ext cx="2580940" cy="540563"/>
          </a:xfrm>
          <a:prstGeom prst="rect">
            <a:avLst/>
          </a:prstGeom>
          <a:noFill/>
          <a:ln>
            <a:noFill/>
          </a:ln>
        </p:spPr>
        <p:txBody>
          <a:bodyPr spcFirstLastPara="1" wrap="square" lIns="103615" tIns="103615" rIns="103615" bIns="103615" anchor="t" anchorCtr="0">
            <a:spAutoFit/>
          </a:bodyPr>
          <a:lstStyle/>
          <a:p>
            <a:pPr>
              <a:buClr>
                <a:srgbClr val="000000"/>
              </a:buClr>
              <a:buSzPts val="1900"/>
            </a:pPr>
            <a:r>
              <a:rPr lang="en-US" sz="2153">
                <a:solidFill>
                  <a:srgbClr val="3F3F3F"/>
                </a:solidFill>
                <a:latin typeface="Georgia"/>
                <a:ea typeface="Georgia"/>
                <a:cs typeface="Georgia"/>
                <a:sym typeface="Georgia"/>
              </a:rPr>
              <a:t>Visit Our Webpage!</a:t>
            </a:r>
            <a:r>
              <a:rPr lang="en-US" sz="1700">
                <a:solidFill>
                  <a:srgbClr val="3F3F3F"/>
                </a:solidFill>
                <a:latin typeface="Georgia"/>
                <a:ea typeface="Georgia"/>
                <a:cs typeface="Georgia"/>
                <a:sym typeface="Georgia"/>
              </a:rPr>
              <a:t> </a:t>
            </a:r>
            <a:endParaRPr sz="1700">
              <a:solidFill>
                <a:srgbClr val="3F3F3F"/>
              </a:solidFill>
              <a:latin typeface="Georgia"/>
              <a:ea typeface="Georgia"/>
              <a:cs typeface="Georgia"/>
              <a:sym typeface="Georgia"/>
            </a:endParaRPr>
          </a:p>
        </p:txBody>
      </p:sp>
      <p:pic>
        <p:nvPicPr>
          <p:cNvPr id="151" name="Google Shape;151;gddc67fcf94_0_189"/>
          <p:cNvPicPr preferRelativeResize="0"/>
          <p:nvPr/>
        </p:nvPicPr>
        <p:blipFill>
          <a:blip r:embed="rId5">
            <a:alphaModFix/>
          </a:blip>
          <a:stretch>
            <a:fillRect/>
          </a:stretch>
        </p:blipFill>
        <p:spPr>
          <a:xfrm>
            <a:off x="6418606" y="567035"/>
            <a:ext cx="4355315" cy="6579707"/>
          </a:xfrm>
          <a:prstGeom prst="rect">
            <a:avLst/>
          </a:prstGeom>
          <a:noFill/>
          <a:ln>
            <a:noFill/>
          </a:ln>
        </p:spPr>
      </p:pic>
      <p:pic>
        <p:nvPicPr>
          <p:cNvPr id="152" name="Google Shape;152;gddc67fcf94_0_189"/>
          <p:cNvPicPr preferRelativeResize="0"/>
          <p:nvPr/>
        </p:nvPicPr>
        <p:blipFill>
          <a:blip r:embed="rId6">
            <a:alphaModFix/>
          </a:blip>
          <a:stretch>
            <a:fillRect/>
          </a:stretch>
        </p:blipFill>
        <p:spPr>
          <a:xfrm>
            <a:off x="3073005" y="3609695"/>
            <a:ext cx="1941202" cy="1941202"/>
          </a:xfrm>
          <a:prstGeom prst="rect">
            <a:avLst/>
          </a:prstGeom>
          <a:noFill/>
          <a:ln>
            <a:noFill/>
          </a:ln>
        </p:spPr>
      </p:pic>
    </p:spTree>
    <p:extLst>
      <p:ext uri="{BB962C8B-B14F-4D97-AF65-F5344CB8AC3E}">
        <p14:creationId xmlns:p14="http://schemas.microsoft.com/office/powerpoint/2010/main" val="34005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1000"/>
                                        <p:tgtEl>
                                          <p:spTgt spid="15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152"/>
                                        </p:tgtEl>
                                        <p:attrNameLst>
                                          <p:attrName>style.visibility</p:attrName>
                                        </p:attrNameLst>
                                      </p:cBhvr>
                                      <p:to>
                                        <p:strVal val="visible"/>
                                      </p:to>
                                    </p:set>
                                    <p:anim calcmode="lin" valueType="num">
                                      <p:cBhvr additive="base">
                                        <p:cTn id="13" dur="1000"/>
                                        <p:tgtEl>
                                          <p:spTgt spid="1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AF02D-82D3-B341-AAEB-0A1DB59143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276"/>
          <a:stretch/>
        </p:blipFill>
        <p:spPr>
          <a:xfrm>
            <a:off x="12700" y="1882798"/>
            <a:ext cx="2930572" cy="2232978"/>
          </a:xfrm>
          <a:prstGeom prst="rect">
            <a:avLst/>
          </a:prstGeom>
        </p:spPr>
      </p:pic>
      <p:sp>
        <p:nvSpPr>
          <p:cNvPr id="5" name="TextBox 4">
            <a:extLst>
              <a:ext uri="{FF2B5EF4-FFF2-40B4-BE49-F238E27FC236}">
                <a16:creationId xmlns:a16="http://schemas.microsoft.com/office/drawing/2014/main" id="{39A14049-093D-8843-AFCC-913EDB78C946}"/>
              </a:ext>
            </a:extLst>
          </p:cNvPr>
          <p:cNvSpPr txBox="1"/>
          <p:nvPr/>
        </p:nvSpPr>
        <p:spPr>
          <a:xfrm>
            <a:off x="3479800" y="2406568"/>
            <a:ext cx="9814560" cy="769313"/>
          </a:xfrm>
          <a:prstGeom prst="rect">
            <a:avLst/>
          </a:prstGeom>
          <a:noFill/>
        </p:spPr>
        <p:txBody>
          <a:bodyPr wrap="square" rtlCol="0">
            <a:spAutoFit/>
          </a:bodyPr>
          <a:lstStyle/>
          <a:p>
            <a:r>
              <a:rPr lang="en-US" sz="4399" b="1" dirty="0">
                <a:solidFill>
                  <a:srgbClr val="FF9300"/>
                </a:solidFill>
                <a:latin typeface="Arial" panose="020B0604020202020204" pitchFamily="34" charset="0"/>
                <a:cs typeface="Arial" panose="020B0604020202020204" pitchFamily="34" charset="0"/>
              </a:rPr>
              <a:t>Special thanks to our speakers!</a:t>
            </a:r>
          </a:p>
        </p:txBody>
      </p:sp>
      <p:pic>
        <p:nvPicPr>
          <p:cNvPr id="6" name="image1.png">
            <a:extLst>
              <a:ext uri="{FF2B5EF4-FFF2-40B4-BE49-F238E27FC236}">
                <a16:creationId xmlns:a16="http://schemas.microsoft.com/office/drawing/2014/main" id="{7A970CB7-8F5F-3A49-857A-3EEB77ACFD3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42401" y="409658"/>
            <a:ext cx="2649123" cy="674931"/>
          </a:xfrm>
          <a:prstGeom prst="rect">
            <a:avLst/>
          </a:prstGeom>
          <a:ln/>
        </p:spPr>
      </p:pic>
      <p:pic>
        <p:nvPicPr>
          <p:cNvPr id="7" name="image3.png">
            <a:extLst>
              <a:ext uri="{FF2B5EF4-FFF2-40B4-BE49-F238E27FC236}">
                <a16:creationId xmlns:a16="http://schemas.microsoft.com/office/drawing/2014/main" id="{BD23B4F8-40D8-FE4D-9696-D58B305B2DF3}"/>
              </a:ext>
            </a:extLst>
          </p:cNvPr>
          <p:cNvPicPr>
            <a:picLocks noChangeAspect="1"/>
          </p:cNvPicPr>
          <p:nvPr/>
        </p:nvPicPr>
        <p:blipFill>
          <a:blip r:embed="rId4"/>
          <a:srcRect/>
          <a:stretch>
            <a:fillRect/>
          </a:stretch>
        </p:blipFill>
        <p:spPr>
          <a:xfrm>
            <a:off x="5787998" y="448553"/>
            <a:ext cx="2217857" cy="597141"/>
          </a:xfrm>
          <a:prstGeom prst="rect">
            <a:avLst/>
          </a:prstGeom>
          <a:ln/>
        </p:spPr>
      </p:pic>
      <p:pic>
        <p:nvPicPr>
          <p:cNvPr id="8" name="image2.png">
            <a:extLst>
              <a:ext uri="{FF2B5EF4-FFF2-40B4-BE49-F238E27FC236}">
                <a16:creationId xmlns:a16="http://schemas.microsoft.com/office/drawing/2014/main" id="{7525EED5-F418-C640-9408-04D19B0F04A6}"/>
              </a:ext>
            </a:extLst>
          </p:cNvPr>
          <p:cNvPicPr>
            <a:picLocks noChangeAspect="1"/>
          </p:cNvPicPr>
          <p:nvPr/>
        </p:nvPicPr>
        <p:blipFill>
          <a:blip r:embed="rId5"/>
          <a:srcRect/>
          <a:stretch>
            <a:fillRect/>
          </a:stretch>
        </p:blipFill>
        <p:spPr>
          <a:xfrm>
            <a:off x="2121461" y="220916"/>
            <a:ext cx="2300680" cy="900770"/>
          </a:xfrm>
          <a:prstGeom prst="rect">
            <a:avLst/>
          </a:prstGeom>
          <a:ln/>
        </p:spPr>
      </p:pic>
      <p:sp>
        <p:nvSpPr>
          <p:cNvPr id="10" name="TextBox 9">
            <a:extLst>
              <a:ext uri="{FF2B5EF4-FFF2-40B4-BE49-F238E27FC236}">
                <a16:creationId xmlns:a16="http://schemas.microsoft.com/office/drawing/2014/main" id="{F81D239D-6837-3C45-BE45-9D78BA88B31F}"/>
              </a:ext>
            </a:extLst>
          </p:cNvPr>
          <p:cNvSpPr txBox="1"/>
          <p:nvPr/>
        </p:nvSpPr>
        <p:spPr>
          <a:xfrm>
            <a:off x="321080" y="6914601"/>
            <a:ext cx="13151691" cy="363176"/>
          </a:xfrm>
          <a:prstGeom prst="rect">
            <a:avLst/>
          </a:prstGeom>
          <a:noFill/>
        </p:spPr>
        <p:txBody>
          <a:bodyPr wrap="square" rtlCol="0">
            <a:spAutoFit/>
          </a:bodyPr>
          <a:lstStyle/>
          <a:p>
            <a:pPr algn="ctr"/>
            <a:r>
              <a:rPr lang="en-US" sz="1760" i="1" dirty="0">
                <a:latin typeface="Arial" panose="020B0604020202020204" pitchFamily="34" charset="0"/>
                <a:cs typeface="Arial" panose="020B0604020202020204" pitchFamily="34" charset="0"/>
              </a:rPr>
              <a:t>With thanks to our captioner and technical support team, Henry Duong and Christine Metropoulos</a:t>
            </a:r>
          </a:p>
        </p:txBody>
      </p:sp>
      <p:sp>
        <p:nvSpPr>
          <p:cNvPr id="12" name="Rectangle 11">
            <a:extLst>
              <a:ext uri="{FF2B5EF4-FFF2-40B4-BE49-F238E27FC236}">
                <a16:creationId xmlns:a16="http://schemas.microsoft.com/office/drawing/2014/main" id="{FDDCA73C-4C81-694E-BD10-103028FFEEFD}"/>
              </a:ext>
            </a:extLst>
          </p:cNvPr>
          <p:cNvSpPr/>
          <p:nvPr/>
        </p:nvSpPr>
        <p:spPr>
          <a:xfrm>
            <a:off x="-25400" y="1326737"/>
            <a:ext cx="13853160" cy="313913"/>
          </a:xfrm>
          <a:prstGeom prst="rect">
            <a:avLst/>
          </a:prstGeom>
          <a:solidFill>
            <a:srgbClr val="70AE47"/>
          </a:solidFill>
          <a:ln>
            <a:noFill/>
          </a:ln>
        </p:spPr>
        <p:txBody>
          <a:bodyPr wrap="square">
            <a:spAutoFit/>
          </a:bodyPr>
          <a:lstStyle/>
          <a:p>
            <a:pPr algn="ctr"/>
            <a:endParaRPr lang="en-US" sz="1100" dirty="0">
              <a:solidFill>
                <a:schemeClr val="bg1"/>
              </a:solidFill>
            </a:endParaRPr>
          </a:p>
        </p:txBody>
      </p:sp>
      <p:sp>
        <p:nvSpPr>
          <p:cNvPr id="15" name="Google Shape;116;p3">
            <a:extLst>
              <a:ext uri="{FF2B5EF4-FFF2-40B4-BE49-F238E27FC236}">
                <a16:creationId xmlns:a16="http://schemas.microsoft.com/office/drawing/2014/main" id="{564844E9-B7D7-D140-8B5F-B74008CBEB17}"/>
              </a:ext>
            </a:extLst>
          </p:cNvPr>
          <p:cNvSpPr txBox="1"/>
          <p:nvPr/>
        </p:nvSpPr>
        <p:spPr>
          <a:xfrm>
            <a:off x="-10160" y="7426769"/>
            <a:ext cx="13844016" cy="372365"/>
          </a:xfrm>
          <a:prstGeom prst="rect">
            <a:avLst/>
          </a:prstGeom>
          <a:solidFill>
            <a:srgbClr val="70AE47"/>
          </a:solidFill>
          <a:ln>
            <a:noFill/>
          </a:ln>
        </p:spPr>
        <p:txBody>
          <a:bodyPr spcFirstLastPara="1" wrap="square" lIns="100568" tIns="50270" rIns="100568" bIns="50270" anchor="t" anchorCtr="0">
            <a:spAutoFit/>
          </a:bodyPr>
          <a:lstStyle/>
          <a:p>
            <a:pPr algn="ctr">
              <a:buClr>
                <a:srgbClr val="000000"/>
              </a:buClr>
              <a:buSzPts val="2400"/>
            </a:pPr>
            <a:r>
              <a:rPr lang="en-US" sz="1760" b="1" dirty="0">
                <a:solidFill>
                  <a:schemeClr val="bg1"/>
                </a:solidFill>
                <a:latin typeface="Arial"/>
                <a:ea typeface="Arial"/>
                <a:cs typeface="Arial"/>
                <a:sym typeface="Arial"/>
              </a:rPr>
              <a:t>You will get the recording via email by the end of the day Thursday (6/17)</a:t>
            </a:r>
            <a:endParaRPr sz="1760" b="1" dirty="0">
              <a:solidFill>
                <a:schemeClr val="bg1"/>
              </a:solidFill>
              <a:latin typeface="Arial"/>
              <a:ea typeface="Arial"/>
              <a:cs typeface="Arial"/>
              <a:sym typeface="Arial"/>
            </a:endParaRPr>
          </a:p>
        </p:txBody>
      </p:sp>
      <p:sp>
        <p:nvSpPr>
          <p:cNvPr id="2" name="Rectangle 1">
            <a:extLst>
              <a:ext uri="{FF2B5EF4-FFF2-40B4-BE49-F238E27FC236}">
                <a16:creationId xmlns:a16="http://schemas.microsoft.com/office/drawing/2014/main" id="{95634C28-7670-C140-8FA5-5CDE748DB5A7}"/>
              </a:ext>
            </a:extLst>
          </p:cNvPr>
          <p:cNvSpPr/>
          <p:nvPr/>
        </p:nvSpPr>
        <p:spPr>
          <a:xfrm>
            <a:off x="171726" y="4300513"/>
            <a:ext cx="13681995" cy="2462213"/>
          </a:xfrm>
          <a:prstGeom prst="rect">
            <a:avLst/>
          </a:prstGeom>
        </p:spPr>
        <p:txBody>
          <a:bodyPr wrap="square">
            <a:spAutoFit/>
          </a:bodyPr>
          <a:lstStyle/>
          <a:p>
            <a:r>
              <a:rPr lang="en-US" sz="2200" b="1" dirty="0">
                <a:latin typeface="Arial" panose="020B0604020202020204" pitchFamily="34" charset="0"/>
                <a:cs typeface="Arial" panose="020B0604020202020204" pitchFamily="34" charset="0"/>
              </a:rPr>
              <a:t>Speakers: </a:t>
            </a:r>
            <a:endParaRPr lang="en-US" sz="2200" dirty="0">
              <a:latin typeface="Arial" panose="020B0604020202020204" pitchFamily="34" charset="0"/>
              <a:cs typeface="Arial" panose="020B0604020202020204" pitchFamily="34" charset="0"/>
            </a:endParaRPr>
          </a:p>
          <a:p>
            <a:pPr marL="239693" indent="-239693"/>
            <a:r>
              <a:rPr lang="en-US" sz="2200" b="1" dirty="0">
                <a:latin typeface="Arial" panose="020B0604020202020204" pitchFamily="34" charset="0"/>
                <a:cs typeface="Arial" panose="020B0604020202020204" pitchFamily="34" charset="0"/>
              </a:rPr>
              <a:t>Commissioner and Pastor Trena Turner</a:t>
            </a:r>
            <a:r>
              <a:rPr lang="en-US" sz="2200" dirty="0">
                <a:latin typeface="Arial" panose="020B0604020202020204" pitchFamily="34" charset="0"/>
                <a:cs typeface="Arial" panose="020B0604020202020204" pitchFamily="34" charset="0"/>
              </a:rPr>
              <a:t>, Member of the California Citizens Redistricting Commission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and Executive Director of Faith in the Valley</a:t>
            </a:r>
          </a:p>
          <a:p>
            <a:pPr marL="293663" indent="-293663"/>
            <a:r>
              <a:rPr lang="en-US" sz="2200" b="1" dirty="0">
                <a:latin typeface="Arial" panose="020B0604020202020204" pitchFamily="34" charset="0"/>
                <a:cs typeface="Arial" panose="020B0604020202020204" pitchFamily="34" charset="0"/>
              </a:rPr>
              <a:t>Jonathan Mehta Stein</a:t>
            </a:r>
            <a:r>
              <a:rPr lang="en-US" sz="2200" dirty="0">
                <a:latin typeface="Arial" panose="020B0604020202020204" pitchFamily="34" charset="0"/>
                <a:cs typeface="Arial" panose="020B0604020202020204" pitchFamily="34" charset="0"/>
              </a:rPr>
              <a:t>, Executive Director of California Common Cause</a:t>
            </a:r>
          </a:p>
          <a:p>
            <a:pPr marL="293663" indent="-293663"/>
            <a:r>
              <a:rPr lang="en-US" sz="2200" b="1" dirty="0">
                <a:latin typeface="Arial" panose="020B0604020202020204" pitchFamily="34" charset="0"/>
                <a:cs typeface="Arial" panose="020B0604020202020204" pitchFamily="34" charset="0"/>
              </a:rPr>
              <a:t>Petra </a:t>
            </a:r>
            <a:r>
              <a:rPr lang="en-US" sz="2200" b="1" dirty="0" err="1">
                <a:latin typeface="Arial" panose="020B0604020202020204" pitchFamily="34" charset="0"/>
                <a:cs typeface="Arial" panose="020B0604020202020204" pitchFamily="34" charset="0"/>
              </a:rPr>
              <a:t>Silton</a:t>
            </a:r>
            <a:r>
              <a:rPr lang="en-US" sz="2200" dirty="0">
                <a:latin typeface="Arial" panose="020B0604020202020204" pitchFamily="34" charset="0"/>
                <a:cs typeface="Arial" panose="020B0604020202020204" pitchFamily="34" charset="0"/>
              </a:rPr>
              <a:t>, Director of Advocacy and Education at Thrive Alliance</a:t>
            </a:r>
          </a:p>
          <a:p>
            <a:pPr marL="293663" indent="-293663"/>
            <a:r>
              <a:rPr lang="en-US" sz="2200" b="1" dirty="0">
                <a:latin typeface="Arial" panose="020B0604020202020204" pitchFamily="34" charset="0"/>
                <a:cs typeface="Arial" panose="020B0604020202020204" pitchFamily="34" charset="0"/>
              </a:rPr>
              <a:t>Christian Arana</a:t>
            </a:r>
            <a:r>
              <a:rPr lang="en-US" sz="2200" dirty="0">
                <a:latin typeface="Arial" panose="020B0604020202020204" pitchFamily="34" charset="0"/>
                <a:cs typeface="Arial" panose="020B0604020202020204" pitchFamily="34" charset="0"/>
              </a:rPr>
              <a:t>, Vice President of Policy, Latino Community Foundation (moderator)</a:t>
            </a:r>
          </a:p>
          <a:p>
            <a:pPr marL="293663" indent="-293663"/>
            <a:r>
              <a:rPr lang="en-US" sz="2200" b="1" dirty="0">
                <a:latin typeface="Arial" panose="020B0604020202020204" pitchFamily="34" charset="0"/>
                <a:cs typeface="Arial" panose="020B0604020202020204" pitchFamily="34" charset="0"/>
              </a:rPr>
              <a:t>Laura Seaman</a:t>
            </a:r>
            <a:r>
              <a:rPr lang="en-US" sz="22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CEO, League of California Community Foundations (host)</a:t>
            </a:r>
          </a:p>
        </p:txBody>
      </p:sp>
    </p:spTree>
    <p:extLst>
      <p:ext uri="{BB962C8B-B14F-4D97-AF65-F5344CB8AC3E}">
        <p14:creationId xmlns:p14="http://schemas.microsoft.com/office/powerpoint/2010/main" val="300978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7DBCA273-6923-4573-AB9F-668835BAAA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2950" y="1468120"/>
            <a:ext cx="4836160" cy="5937352"/>
          </a:xfrm>
          <a:prstGeom prst="rect">
            <a:avLst/>
          </a:prstGeom>
        </p:spPr>
      </p:pic>
      <p:sp>
        <p:nvSpPr>
          <p:cNvPr id="9218" name="Title 2">
            <a:extLst>
              <a:ext uri="{FF2B5EF4-FFF2-40B4-BE49-F238E27FC236}">
                <a16:creationId xmlns:a16="http://schemas.microsoft.com/office/drawing/2014/main" id="{E96A3032-F96A-454B-A6DD-8752ED98B8C1}"/>
              </a:ext>
            </a:extLst>
          </p:cNvPr>
          <p:cNvSpPr>
            <a:spLocks noGrp="1" noChangeArrowheads="1"/>
          </p:cNvSpPr>
          <p:nvPr>
            <p:ph type="title"/>
          </p:nvPr>
        </p:nvSpPr>
        <p:spPr/>
        <p:txBody>
          <a:bodyPr/>
          <a:lstStyle/>
          <a:p>
            <a:pPr eaLnBrk="1" hangingPunct="1"/>
            <a:r>
              <a:rPr lang="en-US" altLang="en-US" sz="3400" dirty="0">
                <a:solidFill>
                  <a:srgbClr val="002060"/>
                </a:solidFill>
                <a:latin typeface="Arial Black" panose="020B0A04020102020204" pitchFamily="34" charset="0"/>
                <a:cs typeface="Arial" panose="020B0604020202020204" pitchFamily="34" charset="0"/>
              </a:rPr>
              <a:t>Why We Redraw District Maps</a:t>
            </a:r>
          </a:p>
        </p:txBody>
      </p:sp>
      <p:sp>
        <p:nvSpPr>
          <p:cNvPr id="8195" name="Content Placeholder 4">
            <a:extLst>
              <a:ext uri="{FF2B5EF4-FFF2-40B4-BE49-F238E27FC236}">
                <a16:creationId xmlns:a16="http://schemas.microsoft.com/office/drawing/2014/main" id="{0B8076F6-C557-4895-8EA1-79C84C84AFC8}"/>
              </a:ext>
            </a:extLst>
          </p:cNvPr>
          <p:cNvSpPr>
            <a:spLocks noGrp="1" noChangeArrowheads="1"/>
          </p:cNvSpPr>
          <p:nvPr>
            <p:ph sz="half" idx="1"/>
          </p:nvPr>
        </p:nvSpPr>
        <p:spPr>
          <a:xfrm>
            <a:off x="5717223" y="1687096"/>
            <a:ext cx="5317834" cy="4398208"/>
          </a:xfrm>
          <a:prstGeom prst="rect">
            <a:avLst/>
          </a:prstGeom>
        </p:spPr>
        <p:txBody>
          <a:bodyPr>
            <a:normAutofit/>
          </a:bodyPr>
          <a:lstStyle/>
          <a:p>
            <a:pPr>
              <a:defRPr/>
            </a:pPr>
            <a:r>
              <a:rPr lang="en-US" sz="2400" b="1" dirty="0">
                <a:solidFill>
                  <a:srgbClr val="002060"/>
                </a:solidFill>
                <a:latin typeface="Arial" panose="020B0604020202020204" pitchFamily="34" charset="0"/>
              </a:rPr>
              <a:t>Communities change. </a:t>
            </a:r>
          </a:p>
          <a:p>
            <a:pPr>
              <a:defRPr/>
            </a:pPr>
            <a:r>
              <a:rPr lang="en-US" sz="2400" b="1" dirty="0">
                <a:solidFill>
                  <a:srgbClr val="002060"/>
                </a:solidFill>
                <a:latin typeface="Arial" panose="020B0604020202020204" pitchFamily="34" charset="0"/>
              </a:rPr>
              <a:t>People are born, die, and move.</a:t>
            </a:r>
          </a:p>
          <a:p>
            <a:pPr>
              <a:defRPr/>
            </a:pPr>
            <a:r>
              <a:rPr lang="en-US" sz="2400" b="1" dirty="0">
                <a:solidFill>
                  <a:srgbClr val="002060"/>
                </a:solidFill>
                <a:latin typeface="Arial" panose="020B0604020202020204" pitchFamily="34" charset="0"/>
              </a:rPr>
              <a:t>Communities grow and shrink.</a:t>
            </a:r>
          </a:p>
          <a:p>
            <a:pPr>
              <a:defRPr/>
            </a:pPr>
            <a:r>
              <a:rPr lang="en-US" sz="2400" b="1" dirty="0">
                <a:solidFill>
                  <a:srgbClr val="002060"/>
                </a:solidFill>
                <a:latin typeface="Arial" panose="020B0604020202020204" pitchFamily="34" charset="0"/>
              </a:rPr>
              <a:t>Areas where there were once roughly the same number of people become unequal.</a:t>
            </a:r>
          </a:p>
          <a:p>
            <a:pPr>
              <a:defRPr/>
            </a:pPr>
            <a:endParaRPr lang="en-US" sz="2400" b="1" dirty="0">
              <a:solidFill>
                <a:srgbClr val="002060"/>
              </a:solidFill>
              <a:latin typeface="Arial" panose="020B0604020202020204" pitchFamily="34" charset="0"/>
            </a:endParaRPr>
          </a:p>
          <a:p>
            <a:pPr>
              <a:defRPr/>
            </a:pPr>
            <a:endParaRPr lang="en-US" altLang="en-US"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89DF93E-E0DF-457D-BDC8-DAFF9A08001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6</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8" name="Picture 1">
            <a:extLst>
              <a:ext uri="{FF2B5EF4-FFF2-40B4-BE49-F238E27FC236}">
                <a16:creationId xmlns:a16="http://schemas.microsoft.com/office/drawing/2014/main" id="{994F9593-F675-A743-A3A6-A7118313333F}"/>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a:extLst>
              <a:ext uri="{FF2B5EF4-FFF2-40B4-BE49-F238E27FC236}">
                <a16:creationId xmlns:a16="http://schemas.microsoft.com/office/drawing/2014/main" id="{F4337CEB-5EB8-C642-80E4-E3B421888D67}"/>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81352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397966E9-E5B8-4875-B9C5-A8F9DB13169C}"/>
              </a:ext>
            </a:extLst>
          </p:cNvPr>
          <p:cNvSpPr>
            <a:spLocks noGrp="1" noChangeArrowheads="1"/>
          </p:cNvSpPr>
          <p:nvPr>
            <p:ph type="title"/>
          </p:nvPr>
        </p:nvSpPr>
        <p:spPr/>
        <p:txBody>
          <a:bodyPr/>
          <a:lstStyle/>
          <a:p>
            <a:pPr eaLnBrk="1" hangingPunct="1"/>
            <a:r>
              <a:rPr lang="en-US" altLang="en-US" dirty="0">
                <a:solidFill>
                  <a:srgbClr val="002060"/>
                </a:solidFill>
                <a:latin typeface="Arial Black" panose="020B0A04020102020204" pitchFamily="34" charset="0"/>
              </a:rPr>
              <a:t>Your Voice</a:t>
            </a:r>
            <a:endParaRPr lang="en-US" altLang="en-US" sz="1813" dirty="0">
              <a:solidFill>
                <a:srgbClr val="002060"/>
              </a:solidFill>
              <a:latin typeface="Arial" panose="020B0604020202020204" pitchFamily="34" charset="0"/>
              <a:cs typeface="Arial" panose="020B0604020202020204" pitchFamily="34" charset="0"/>
            </a:endParaRPr>
          </a:p>
        </p:txBody>
      </p:sp>
      <p:sp>
        <p:nvSpPr>
          <p:cNvPr id="17411" name="Content Placeholder 1">
            <a:extLst>
              <a:ext uri="{FF2B5EF4-FFF2-40B4-BE49-F238E27FC236}">
                <a16:creationId xmlns:a16="http://schemas.microsoft.com/office/drawing/2014/main" id="{0D37D775-6055-4520-927F-C605C6F558EE}"/>
              </a:ext>
            </a:extLst>
          </p:cNvPr>
          <p:cNvSpPr>
            <a:spLocks noGrp="1" noChangeArrowheads="1"/>
          </p:cNvSpPr>
          <p:nvPr>
            <p:ph idx="1"/>
          </p:nvPr>
        </p:nvSpPr>
        <p:spPr>
          <a:xfrm>
            <a:off x="2205781" y="1693753"/>
            <a:ext cx="9593157" cy="4398962"/>
          </a:xfrm>
          <a:prstGeom prst="rect">
            <a:avLst/>
          </a:prstGeom>
        </p:spPr>
        <p:txBody>
          <a:bodyPr/>
          <a:lstStyle/>
          <a:p>
            <a:pPr algn="just" eaLnBrk="1" hangingPunct="1"/>
            <a:r>
              <a:rPr lang="en-US" altLang="en-US" sz="2400" b="1" dirty="0">
                <a:solidFill>
                  <a:srgbClr val="002060"/>
                </a:solidFill>
                <a:latin typeface="Arial" panose="020B0604020202020204" pitchFamily="34" charset="0"/>
                <a:cs typeface="Arial" panose="020B0604020202020204" pitchFamily="34" charset="0"/>
              </a:rPr>
              <a:t>Why is redistricting important?</a:t>
            </a:r>
          </a:p>
          <a:p>
            <a:pPr algn="just" eaLnBrk="1" hangingPunct="1"/>
            <a:r>
              <a:rPr lang="en-US" altLang="en-US" sz="2400" b="1" dirty="0">
                <a:solidFill>
                  <a:srgbClr val="002060"/>
                </a:solidFill>
                <a:latin typeface="Arial" panose="020B0604020202020204" pitchFamily="34" charset="0"/>
                <a:cs typeface="Arial" panose="020B0604020202020204" pitchFamily="34" charset="0"/>
              </a:rPr>
              <a:t>Why should you be involved?</a:t>
            </a:r>
          </a:p>
          <a:p>
            <a:pPr algn="just" eaLnBrk="1" hangingPunct="1"/>
            <a:r>
              <a:rPr lang="en-US" altLang="en-US" sz="2400" b="1" dirty="0">
                <a:solidFill>
                  <a:srgbClr val="002060"/>
                </a:solidFill>
                <a:latin typeface="Arial" panose="020B0604020202020204" pitchFamily="34" charset="0"/>
                <a:cs typeface="Arial" panose="020B0604020202020204" pitchFamily="34" charset="0"/>
              </a:rPr>
              <a:t>Your role in the process</a:t>
            </a:r>
          </a:p>
        </p:txBody>
      </p:sp>
      <p:sp>
        <p:nvSpPr>
          <p:cNvPr id="2" name="Slide Number Placeholder 1">
            <a:extLst>
              <a:ext uri="{FF2B5EF4-FFF2-40B4-BE49-F238E27FC236}">
                <a16:creationId xmlns:a16="http://schemas.microsoft.com/office/drawing/2014/main" id="{5DA23C89-3B10-4D32-8F2F-F1BAEC2E3F8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7</a:t>
            </a:fld>
            <a:endParaRPr lang="en-US" altLang="en-US" sz="1813" b="1" dirty="0">
              <a:solidFill>
                <a:srgbClr val="FFC000"/>
              </a:solidFill>
              <a:latin typeface="Arial" panose="020B0604020202020204" pitchFamily="34" charset="0"/>
              <a:cs typeface="Arial" panose="020B0604020202020204" pitchFamily="34" charset="0"/>
            </a:endParaRPr>
          </a:p>
        </p:txBody>
      </p:sp>
      <p:sp>
        <p:nvSpPr>
          <p:cNvPr id="17414" name="TextBox 6">
            <a:extLst>
              <a:ext uri="{FF2B5EF4-FFF2-40B4-BE49-F238E27FC236}">
                <a16:creationId xmlns:a16="http://schemas.microsoft.com/office/drawing/2014/main" id="{95C71572-7338-43F3-866A-CD49B8E2659F}"/>
              </a:ext>
            </a:extLst>
          </p:cNvPr>
          <p:cNvSpPr txBox="1">
            <a:spLocks noChangeArrowheads="1"/>
          </p:cNvSpPr>
          <p:nvPr/>
        </p:nvSpPr>
        <p:spPr bwMode="auto">
          <a:xfrm>
            <a:off x="2588869" y="3309254"/>
            <a:ext cx="87395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Redistricting has been used at times to exclude communities from political power. By fully participating in and monitoring the upcoming redistricting process, more communities may have a better opportunity to elect candidates of their choice who will voice their needs and interests.</a:t>
            </a:r>
          </a:p>
        </p:txBody>
      </p:sp>
      <p:pic>
        <p:nvPicPr>
          <p:cNvPr id="4098" name="Picture 2">
            <a:extLst>
              <a:ext uri="{FF2B5EF4-FFF2-40B4-BE49-F238E27FC236}">
                <a16:creationId xmlns:a16="http://schemas.microsoft.com/office/drawing/2014/main" id="{AFA831D1-17E3-45EF-802C-353ACC0F1A57}"/>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bwMode="auto">
          <a:xfrm>
            <a:off x="4966813" y="5248246"/>
            <a:ext cx="3972558" cy="21690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58A7C9A0-F714-0542-A44A-E7CF93A0E7E3}"/>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a:extLst>
              <a:ext uri="{FF2B5EF4-FFF2-40B4-BE49-F238E27FC236}">
                <a16:creationId xmlns:a16="http://schemas.microsoft.com/office/drawing/2014/main" id="{DB79DD74-105A-2744-816B-E3DE938B3304}"/>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7405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397966E9-E5B8-4875-B9C5-A8F9DB13169C}"/>
              </a:ext>
            </a:extLst>
          </p:cNvPr>
          <p:cNvSpPr>
            <a:spLocks noGrp="1" noChangeArrowheads="1"/>
          </p:cNvSpPr>
          <p:nvPr>
            <p:ph type="title"/>
          </p:nvPr>
        </p:nvSpPr>
        <p:spPr/>
        <p:txBody>
          <a:bodyPr>
            <a:normAutofit/>
          </a:bodyPr>
          <a:lstStyle/>
          <a:p>
            <a:pPr eaLnBrk="1" hangingPunct="1"/>
            <a:r>
              <a:rPr lang="en-US" altLang="en-US" sz="3400" dirty="0">
                <a:solidFill>
                  <a:srgbClr val="002060"/>
                </a:solidFill>
                <a:latin typeface="Arial Black" panose="020B0A04020102020204" pitchFamily="34" charset="0"/>
              </a:rPr>
              <a:t>How Redistricting Affects You</a:t>
            </a:r>
            <a:endParaRPr lang="en-US" altLang="en-US" sz="3400" dirty="0">
              <a:solidFill>
                <a:srgbClr val="002060"/>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064881CE-28A5-4CEC-8617-5D7B4C25143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2588665" y="2093302"/>
            <a:ext cx="3177135" cy="20603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DA23C89-3B10-4D32-8F2F-F1BAEC2E3F8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8</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3078" name="Picture 6">
            <a:extLst>
              <a:ext uri="{FF2B5EF4-FFF2-40B4-BE49-F238E27FC236}">
                <a16:creationId xmlns:a16="http://schemas.microsoft.com/office/drawing/2014/main" id="{7619C341-73A2-4727-8883-F626525BFC7F}"/>
              </a:ext>
            </a:extLst>
          </p:cNvPr>
          <p:cNvPicPr>
            <a:picLocks noChangeAspect="1" noChangeArrowheads="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17800" y="4697983"/>
            <a:ext cx="2918065" cy="1692646"/>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Connector 6">
            <a:extLst>
              <a:ext uri="{FF2B5EF4-FFF2-40B4-BE49-F238E27FC236}">
                <a16:creationId xmlns:a16="http://schemas.microsoft.com/office/drawing/2014/main" id="{92F52271-B1BE-414A-B1AB-5D3193708740}"/>
              </a:ext>
            </a:extLst>
          </p:cNvPr>
          <p:cNvSpPr/>
          <p:nvPr/>
        </p:nvSpPr>
        <p:spPr>
          <a:xfrm>
            <a:off x="4529771" y="4870704"/>
            <a:ext cx="310896" cy="31089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6" name="Picture 5">
            <a:extLst>
              <a:ext uri="{FF2B5EF4-FFF2-40B4-BE49-F238E27FC236}">
                <a16:creationId xmlns:a16="http://schemas.microsoft.com/office/drawing/2014/main" id="{B25735F8-B9CE-47B4-A836-D2772160A214}"/>
              </a:ext>
            </a:extLst>
          </p:cNvPr>
          <p:cNvPicPr>
            <a:picLocks noChangeAspect="1"/>
          </p:cNvPicPr>
          <p:nvPr/>
        </p:nvPicPr>
        <p:blipFill>
          <a:blip r:embed="rId4" cstate="screen">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68983" y1="67892" x2="72208" y2="52206"/>
                        <a14:foregroundMark x1="72208" y1="52206" x2="70720" y2="50245"/>
                        <a14:foregroundMark x1="43176" y1="27941" x2="30769" y2="21078"/>
                        <a14:foregroundMark x1="70471" y1="48284" x2="61787" y2="40931"/>
                      </a14:backgroundRemoval>
                    </a14:imgEffect>
                  </a14:imgLayer>
                </a14:imgProps>
              </a:ext>
              <a:ext uri="{28A0092B-C50C-407E-A947-70E740481C1C}">
                <a14:useLocalDpi xmlns:a14="http://schemas.microsoft.com/office/drawing/2010/main"/>
              </a:ext>
            </a:extLst>
          </a:blip>
          <a:stretch>
            <a:fillRect/>
          </a:stretch>
        </p:blipFill>
        <p:spPr>
          <a:xfrm>
            <a:off x="4508182" y="4834660"/>
            <a:ext cx="367790" cy="372353"/>
          </a:xfrm>
          <a:prstGeom prst="rect">
            <a:avLst/>
          </a:prstGeom>
        </p:spPr>
      </p:pic>
      <p:pic>
        <p:nvPicPr>
          <p:cNvPr id="3096" name="Picture 24">
            <a:extLst>
              <a:ext uri="{FF2B5EF4-FFF2-40B4-BE49-F238E27FC236}">
                <a16:creationId xmlns:a16="http://schemas.microsoft.com/office/drawing/2014/main" id="{B2472F23-E586-439D-A9FF-24C425A960EC}"/>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10725" t="7079" r="11322" b="6986"/>
          <a:stretch/>
        </p:blipFill>
        <p:spPr bwMode="auto">
          <a:xfrm>
            <a:off x="6334763" y="4708295"/>
            <a:ext cx="2936237" cy="1768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5159D7F-B0FF-4B05-A55D-755B1190329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296357" y="2360779"/>
            <a:ext cx="3050843" cy="152542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4E7D3CF9-6E87-476F-8B72-33ADB65F507F}"/>
              </a:ext>
            </a:extLst>
          </p:cNvPr>
          <p:cNvSpPr txBox="1">
            <a:spLocks noChangeArrowheads="1"/>
          </p:cNvSpPr>
          <p:nvPr/>
        </p:nvSpPr>
        <p:spPr bwMode="auto">
          <a:xfrm>
            <a:off x="2656543" y="1813561"/>
            <a:ext cx="2998083" cy="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altLang="en-US" sz="1800" dirty="0">
                <a:solidFill>
                  <a:srgbClr val="002060"/>
                </a:solidFill>
                <a:latin typeface="Arial Black" panose="020B0A04020102020204" pitchFamily="34" charset="0"/>
              </a:rPr>
              <a:t>Power to the People</a:t>
            </a:r>
            <a:endParaRPr lang="en-US" altLang="en-US" sz="1800" dirty="0">
              <a:solidFill>
                <a:srgbClr val="002060"/>
              </a:solidFill>
              <a:latin typeface="Arial" panose="020B0604020202020204" pitchFamily="34" charset="0"/>
              <a:cs typeface="Arial" panose="020B0604020202020204" pitchFamily="34" charset="0"/>
            </a:endParaRPr>
          </a:p>
        </p:txBody>
      </p:sp>
      <p:sp>
        <p:nvSpPr>
          <p:cNvPr id="12" name="Title 2">
            <a:extLst>
              <a:ext uri="{FF2B5EF4-FFF2-40B4-BE49-F238E27FC236}">
                <a16:creationId xmlns:a16="http://schemas.microsoft.com/office/drawing/2014/main" id="{D6513722-6731-4368-BF2B-188432A037ED}"/>
              </a:ext>
            </a:extLst>
          </p:cNvPr>
          <p:cNvSpPr txBox="1">
            <a:spLocks noChangeArrowheads="1"/>
          </p:cNvSpPr>
          <p:nvPr/>
        </p:nvSpPr>
        <p:spPr bwMode="auto">
          <a:xfrm>
            <a:off x="6296357" y="1813560"/>
            <a:ext cx="3050843" cy="54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norm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altLang="en-US" sz="1800" dirty="0">
                <a:solidFill>
                  <a:srgbClr val="002060"/>
                </a:solidFill>
                <a:latin typeface="Arial Black" panose="020B0A04020102020204" pitchFamily="34" charset="0"/>
              </a:rPr>
              <a:t>Champion Your Issues</a:t>
            </a:r>
            <a:endParaRPr lang="en-US" altLang="en-US" sz="1800" dirty="0">
              <a:solidFill>
                <a:srgbClr val="002060"/>
              </a:solidFill>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2B5C4D64-3226-4A55-96FE-35B0129F0692}"/>
              </a:ext>
            </a:extLst>
          </p:cNvPr>
          <p:cNvSpPr txBox="1">
            <a:spLocks noChangeArrowheads="1"/>
          </p:cNvSpPr>
          <p:nvPr/>
        </p:nvSpPr>
        <p:spPr bwMode="auto">
          <a:xfrm>
            <a:off x="2717800" y="4318000"/>
            <a:ext cx="2723629" cy="38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norm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altLang="en-US" sz="1800" dirty="0">
                <a:solidFill>
                  <a:srgbClr val="002060"/>
                </a:solidFill>
                <a:latin typeface="Arial Black" panose="020B0A04020102020204" pitchFamily="34" charset="0"/>
              </a:rPr>
              <a:t>Funding Priorities</a:t>
            </a:r>
            <a:endParaRPr lang="en-US" altLang="en-US" sz="1800" dirty="0">
              <a:solidFill>
                <a:srgbClr val="002060"/>
              </a:solidFill>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E69DA51F-15DA-4C9F-91CE-FDE7D5FBEDE4}"/>
              </a:ext>
            </a:extLst>
          </p:cNvPr>
          <p:cNvSpPr txBox="1">
            <a:spLocks noChangeArrowheads="1"/>
          </p:cNvSpPr>
          <p:nvPr/>
        </p:nvSpPr>
        <p:spPr bwMode="auto">
          <a:xfrm>
            <a:off x="6098245" y="4318001"/>
            <a:ext cx="3248955" cy="3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altLang="en-US" sz="1800" dirty="0">
                <a:solidFill>
                  <a:srgbClr val="002060"/>
                </a:solidFill>
                <a:latin typeface="Arial Black" panose="020B0A04020102020204" pitchFamily="34" charset="0"/>
              </a:rPr>
              <a:t>Community Boundaries</a:t>
            </a:r>
            <a:endParaRPr lang="en-US" altLang="en-US" sz="1800" dirty="0">
              <a:solidFill>
                <a:srgbClr val="00206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D3F264D-637E-4016-96F5-64551CBC1A70}"/>
              </a:ext>
            </a:extLst>
          </p:cNvPr>
          <p:cNvCxnSpPr>
            <a:cxnSpLocks/>
          </p:cNvCxnSpPr>
          <p:nvPr/>
        </p:nvCxnSpPr>
        <p:spPr>
          <a:xfrm>
            <a:off x="2494855" y="4145280"/>
            <a:ext cx="7244635" cy="8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57104B-4A02-4268-9F2E-18E3F98D54C3}"/>
              </a:ext>
            </a:extLst>
          </p:cNvPr>
          <p:cNvCxnSpPr>
            <a:cxnSpLocks/>
          </p:cNvCxnSpPr>
          <p:nvPr/>
        </p:nvCxnSpPr>
        <p:spPr>
          <a:xfrm>
            <a:off x="5994400" y="2125840"/>
            <a:ext cx="0" cy="417844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A05E6491-FAC4-4336-9C9C-910587C3EFF3}"/>
              </a:ext>
            </a:extLst>
          </p:cNvPr>
          <p:cNvPicPr>
            <a:picLocks noChangeAspect="1" noChangeArrowheads="1"/>
          </p:cNvPicPr>
          <p:nvPr/>
        </p:nvPicPr>
        <p:blipFill>
          <a:blip r:embed="rId8"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416699" y="5777024"/>
            <a:ext cx="626311" cy="6263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15450C2D-9799-AF42-9284-AA27699C1C07}"/>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
            <a:extLst>
              <a:ext uri="{FF2B5EF4-FFF2-40B4-BE49-F238E27FC236}">
                <a16:creationId xmlns:a16="http://schemas.microsoft.com/office/drawing/2014/main" id="{06E7B261-5338-BB47-B42A-63E0DB5A02F4}"/>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42198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a:extLst>
              <a:ext uri="{FF2B5EF4-FFF2-40B4-BE49-F238E27FC236}">
                <a16:creationId xmlns:a16="http://schemas.microsoft.com/office/drawing/2014/main" id="{B82E48E6-51AD-4922-BA79-085C1ED78CED}"/>
              </a:ext>
            </a:extLst>
          </p:cNvPr>
          <p:cNvSpPr>
            <a:spLocks noGrp="1" noChangeArrowheads="1"/>
          </p:cNvSpPr>
          <p:nvPr>
            <p:ph type="title"/>
          </p:nvPr>
        </p:nvSpPr>
        <p:spPr/>
        <p:txBody>
          <a:bodyPr>
            <a:noAutofit/>
          </a:bodyPr>
          <a:lstStyle/>
          <a:p>
            <a:pPr eaLnBrk="1" hangingPunct="1"/>
            <a:r>
              <a:rPr lang="en-US" altLang="en-US" sz="3400" dirty="0">
                <a:solidFill>
                  <a:srgbClr val="002060"/>
                </a:solidFill>
                <a:latin typeface="Arial Black" panose="020B0A04020102020204" pitchFamily="34" charset="0"/>
                <a:cs typeface="Arial" panose="020B0604020202020204" pitchFamily="34" charset="0"/>
              </a:rPr>
              <a:t>Road to Fair Representation</a:t>
            </a:r>
          </a:p>
        </p:txBody>
      </p:sp>
      <p:sp>
        <p:nvSpPr>
          <p:cNvPr id="8195" name="Content Placeholder 4">
            <a:extLst>
              <a:ext uri="{FF2B5EF4-FFF2-40B4-BE49-F238E27FC236}">
                <a16:creationId xmlns:a16="http://schemas.microsoft.com/office/drawing/2014/main" id="{4DB8BE7B-BC49-4EB4-BA4A-D06549ED503F}"/>
              </a:ext>
            </a:extLst>
          </p:cNvPr>
          <p:cNvSpPr>
            <a:spLocks noGrp="1" noChangeArrowheads="1"/>
          </p:cNvSpPr>
          <p:nvPr>
            <p:ph idx="1"/>
          </p:nvPr>
        </p:nvSpPr>
        <p:spPr>
          <a:xfrm>
            <a:off x="1017103" y="1458611"/>
            <a:ext cx="10082697" cy="4398962"/>
          </a:xfrm>
          <a:prstGeom prst="rect">
            <a:avLst/>
          </a:prstGeom>
        </p:spPr>
        <p:txBody>
          <a:bodyPr>
            <a:normAutofit/>
          </a:bodyPr>
          <a:lstStyle/>
          <a:p>
            <a:pPr eaLnBrk="1" hangingPunct="1">
              <a:buClr>
                <a:srgbClr val="5FCBEF"/>
              </a:buClr>
              <a:defRPr/>
            </a:pPr>
            <a:r>
              <a:rPr lang="en-US" altLang="en-US" b="1" dirty="0">
                <a:solidFill>
                  <a:srgbClr val="002060"/>
                </a:solidFill>
                <a:latin typeface="Arial" panose="020B0604020202020204" pitchFamily="34" charset="0"/>
                <a:cs typeface="Arial" panose="020B0604020202020204" pitchFamily="34" charset="0"/>
              </a:rPr>
              <a:t>Census</a:t>
            </a:r>
            <a:r>
              <a:rPr lang="en-US" altLang="en-US" b="1"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Every ten years the entire U.S. population is counted, and that data is used to draw new maps to account for population shifts across the states and districts.</a:t>
            </a:r>
          </a:p>
          <a:p>
            <a:pPr eaLnBrk="1" hangingPunct="1">
              <a:buClr>
                <a:srgbClr val="5FCBEF"/>
              </a:buClr>
              <a:defRPr/>
            </a:pPr>
            <a:r>
              <a:rPr lang="en-US" altLang="en-US" b="1" dirty="0">
                <a:solidFill>
                  <a:srgbClr val="002060"/>
                </a:solidFill>
                <a:latin typeface="Arial" panose="020B0604020202020204" pitchFamily="34" charset="0"/>
                <a:cs typeface="Arial" panose="020B0604020202020204" pitchFamily="34" charset="0"/>
              </a:rPr>
              <a:t>Reapportionment</a:t>
            </a:r>
            <a:r>
              <a:rPr lang="en-US" altLang="en-US" b="1" dirty="0">
                <a:solidFill>
                  <a:prstClr val="black"/>
                </a:solidFill>
                <a:latin typeface="Arial" panose="020B0604020202020204" pitchFamily="34" charset="0"/>
                <a:cs typeface="Arial" panose="020B0604020202020204" pitchFamily="34" charset="0"/>
              </a:rPr>
              <a:t>—</a:t>
            </a:r>
            <a:r>
              <a:rPr lang="en-US" altLang="en-US" dirty="0">
                <a:solidFill>
                  <a:prstClr val="black"/>
                </a:solidFill>
                <a:latin typeface="Arial" panose="020B0604020202020204" pitchFamily="34" charset="0"/>
                <a:cs typeface="Arial" panose="020B0604020202020204" pitchFamily="34" charset="0"/>
              </a:rPr>
              <a:t>The federal reallocation of House seats among the states, done after each national census to ensure seats are held by the states in proportion to the size of their population.</a:t>
            </a:r>
          </a:p>
          <a:p>
            <a:pPr eaLnBrk="1" hangingPunct="1">
              <a:buClr>
                <a:srgbClr val="5FCBEF"/>
              </a:buClr>
              <a:defRPr/>
            </a:pPr>
            <a:r>
              <a:rPr lang="en-US" altLang="en-US" b="1" dirty="0">
                <a:solidFill>
                  <a:srgbClr val="002060"/>
                </a:solidFill>
                <a:latin typeface="Arial" panose="020B0604020202020204" pitchFamily="34" charset="0"/>
                <a:cs typeface="Arial" panose="020B0604020202020204" pitchFamily="34" charset="0"/>
              </a:rPr>
              <a:t>Redistricting—</a:t>
            </a:r>
            <a:r>
              <a:rPr lang="en-US" altLang="en-US" dirty="0">
                <a:solidFill>
                  <a:schemeClr val="tx1"/>
                </a:solidFill>
                <a:latin typeface="Arial" panose="020B0604020202020204" pitchFamily="34" charset="0"/>
                <a:cs typeface="Arial" panose="020B0604020202020204" pitchFamily="34" charset="0"/>
              </a:rPr>
              <a:t>Drawing new boundaries that determine which Californians are represented by each electoral district.</a:t>
            </a:r>
          </a:p>
          <a:p>
            <a:pPr eaLnBrk="1" hangingPunct="1">
              <a:buClr>
                <a:srgbClr val="5FCBEF"/>
              </a:buClr>
              <a:defRPr/>
            </a:pPr>
            <a:r>
              <a:rPr lang="en-US" altLang="en-US" b="1" dirty="0">
                <a:solidFill>
                  <a:srgbClr val="002060"/>
                </a:solidFill>
                <a:latin typeface="Arial" panose="020B0604020202020204" pitchFamily="34" charset="0"/>
                <a:cs typeface="Arial" panose="020B0604020202020204" pitchFamily="34" charset="0"/>
              </a:rPr>
              <a:t>Fair Representation—</a:t>
            </a:r>
            <a:r>
              <a:rPr lang="en-US" altLang="en-US" dirty="0">
                <a:solidFill>
                  <a:schemeClr val="tx1"/>
                </a:solidFill>
                <a:latin typeface="Arial" panose="020B0604020202020204" pitchFamily="34" charset="0"/>
                <a:cs typeface="Arial" panose="020B0604020202020204" pitchFamily="34" charset="0"/>
              </a:rPr>
              <a:t>Historically, legislators have drawn maps that allowed them to choose their constituents rather than enabling constituents to choose their representatives. This former system undermined the concept of fair representation, which is to give people the power to choose their representatives.</a:t>
            </a:r>
          </a:p>
          <a:p>
            <a:pPr>
              <a:defRPr/>
            </a:pPr>
            <a:endParaRPr lang="en-US" alt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9905FE6-5EA6-47BD-8B35-B1B7AC63DCB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fld id="{879AAD9B-3345-4D28-8F9B-EC089EFA944E}" type="slidenum">
              <a:rPr lang="en-US" altLang="en-US" smtClean="0"/>
              <a:pPr>
                <a:defRPr/>
              </a:pPr>
              <a:t>9</a:t>
            </a:fld>
            <a:endParaRPr lang="en-US" altLang="en-US" sz="1813" b="1" dirty="0">
              <a:solidFill>
                <a:srgbClr val="FFC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E440B65-3BB8-4BCD-B34F-C2CA7D5F5A5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8600" y="5258188"/>
            <a:ext cx="951751" cy="951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B7A876-B3E2-4858-AFD5-407F648BB4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1032" y="5272413"/>
            <a:ext cx="1731108" cy="1008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5AE2364-FE5D-4326-B78E-E54A9917FA3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72881" y="5346080"/>
            <a:ext cx="2578206" cy="10547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82F548E0-0CC6-4427-ABCB-DF6E212828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6124" y="5178474"/>
            <a:ext cx="1731108" cy="119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4">
            <a:extLst>
              <a:ext uri="{FF2B5EF4-FFF2-40B4-BE49-F238E27FC236}">
                <a16:creationId xmlns:a16="http://schemas.microsoft.com/office/drawing/2014/main" id="{232B6A46-924A-44FD-88C1-B468CE7238CC}"/>
              </a:ext>
            </a:extLst>
          </p:cNvPr>
          <p:cNvSpPr txBox="1">
            <a:spLocks noChangeArrowheads="1"/>
          </p:cNvSpPr>
          <p:nvPr/>
        </p:nvSpPr>
        <p:spPr bwMode="auto">
          <a:xfrm>
            <a:off x="2504388" y="5411942"/>
            <a:ext cx="7943555" cy="72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buNone/>
              <a:defRPr/>
            </a:pPr>
            <a:r>
              <a:rPr lang="en-US" altLang="en-US" sz="4080" dirty="0">
                <a:latin typeface="Arial" panose="020B0604020202020204" pitchFamily="34" charset="0"/>
                <a:cs typeface="Arial" panose="020B0604020202020204" pitchFamily="34" charset="0"/>
              </a:rPr>
              <a:t>+              +           =</a:t>
            </a:r>
          </a:p>
        </p:txBody>
      </p:sp>
      <p:pic>
        <p:nvPicPr>
          <p:cNvPr id="12" name="Picture 1">
            <a:extLst>
              <a:ext uri="{FF2B5EF4-FFF2-40B4-BE49-F238E27FC236}">
                <a16:creationId xmlns:a16="http://schemas.microsoft.com/office/drawing/2014/main" id="{357FADB2-201E-364B-8620-D15FC4FE40AA}"/>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693" y="6400800"/>
            <a:ext cx="1744107" cy="1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
            <a:extLst>
              <a:ext uri="{FF2B5EF4-FFF2-40B4-BE49-F238E27FC236}">
                <a16:creationId xmlns:a16="http://schemas.microsoft.com/office/drawing/2014/main" id="{A271B8F6-44C1-214C-86F9-435F171AA26E}"/>
              </a:ext>
            </a:extLst>
          </p:cNvPr>
          <p:cNvSpPr txBox="1">
            <a:spLocks/>
          </p:cNvSpPr>
          <p:nvPr/>
        </p:nvSpPr>
        <p:spPr>
          <a:xfrm>
            <a:off x="13025437" y="228600"/>
            <a:ext cx="512763"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2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600" b="1" dirty="0">
                <a:solidFill>
                  <a:srgbClr val="FFC000"/>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733507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7269</TotalTime>
  <Words>4007</Words>
  <Application>Microsoft Macintosh PowerPoint</Application>
  <PresentationFormat>Custom</PresentationFormat>
  <Paragraphs>407</Paragraphs>
  <Slides>52</Slides>
  <Notes>27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52</vt:i4>
      </vt:variant>
    </vt:vector>
  </HeadingPairs>
  <TitlesOfParts>
    <vt:vector size="68" baseType="lpstr">
      <vt:lpstr>Arial Unicode MS</vt:lpstr>
      <vt:lpstr>Arial</vt:lpstr>
      <vt:lpstr>Arial Black</vt:lpstr>
      <vt:lpstr>Arial Narrow</vt:lpstr>
      <vt:lpstr>Calibri</vt:lpstr>
      <vt:lpstr>Calisto MT</vt:lpstr>
      <vt:lpstr>Georgia</vt:lpstr>
      <vt:lpstr>Halyard Display</vt:lpstr>
      <vt:lpstr>Halyard Display SemiBold</vt:lpstr>
      <vt:lpstr>Helvetica</vt:lpstr>
      <vt:lpstr>Symbol</vt:lpstr>
      <vt:lpstr>Times New Roman</vt:lpstr>
      <vt:lpstr>Trebuchet MS</vt:lpstr>
      <vt:lpstr>Wingdings 3</vt:lpstr>
      <vt:lpstr>Office Theme</vt:lpstr>
      <vt:lpstr>Facet</vt:lpstr>
      <vt:lpstr>We Draw the Lines:  What CA Nonprofits and Funders Need to Know About Redistricting</vt:lpstr>
      <vt:lpstr>Panelists</vt:lpstr>
      <vt:lpstr>PowerPoint Presentation</vt:lpstr>
      <vt:lpstr>Reminder—No Public Input Will  Be Taken Today</vt:lpstr>
      <vt:lpstr>What is Redistricting?</vt:lpstr>
      <vt:lpstr>Why We Redraw District Maps</vt:lpstr>
      <vt:lpstr>Your Voice</vt:lpstr>
      <vt:lpstr>How Redistricting Affects You</vt:lpstr>
      <vt:lpstr>Road to Fair Representation</vt:lpstr>
      <vt:lpstr>Why Independent Redistricting Matters</vt:lpstr>
      <vt:lpstr>6 Line Drawing Criteria by Order</vt:lpstr>
      <vt:lpstr>Different Redistricting Efforts</vt:lpstr>
      <vt:lpstr>History</vt:lpstr>
      <vt:lpstr>Commissioner Selection</vt:lpstr>
      <vt:lpstr>Who we are</vt:lpstr>
      <vt:lpstr>Commissioner Duties</vt:lpstr>
      <vt:lpstr>Outreach Zones</vt:lpstr>
      <vt:lpstr>Communities of Interest (COI)</vt:lpstr>
      <vt:lpstr>Defining Your Communities</vt:lpstr>
      <vt:lpstr>Participating in the Process</vt:lpstr>
      <vt:lpstr>Ways to Provide Public Input</vt:lpstr>
      <vt:lpstr>Language Access</vt:lpstr>
      <vt:lpstr>CA Supreme Court Ruling</vt:lpstr>
      <vt:lpstr>Timeline</vt:lpstr>
      <vt:lpstr>Reminder—No Public Input Will  Be Taken Today</vt:lpstr>
      <vt:lpstr>Contact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Dollars and Democracy - A Guide to the State Budget Process - CalNonprofits - SCG - 2-26-21</dc:title>
  <dc:creator>choene</dc:creator>
  <cp:lastModifiedBy>Microsoft Office User</cp:lastModifiedBy>
  <cp:revision>84</cp:revision>
  <cp:lastPrinted>2021-02-26T19:23:33Z</cp:lastPrinted>
  <dcterms:created xsi:type="dcterms:W3CDTF">2021-02-25T23:37:10Z</dcterms:created>
  <dcterms:modified xsi:type="dcterms:W3CDTF">2021-06-17T18:11:17Z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2021-02-25T00:00:00Z</vt:filetime>
  </property>
  <property fmtid="{D5CDD505-2E9C-101B-9397-08002B2CF9AE}" pid="3" name="Creator">
    <vt:lpwstr>PScript5.dll Version 5.2.2</vt:lpwstr>
  </property>
  <property fmtid="{D5CDD505-2E9C-101B-9397-08002B2CF9AE}" pid="4" name="LastSaved">
    <vt:filetime>2021-02-25T00:00:00Z</vt:filetime>
  </property>
</Properties>
</file>